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27F6A-C7ED-4F48-9CD0-1C46E714A83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482178"/>
      </p:ext>
    </p:extLst>
  </p:cSld>
  <p:clrMapOvr>
    <a:masterClrMapping/>
  </p:clrMapOvr>
  <p:transition spd="med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C9C18-BA3C-4730-B5AB-BD18FDA740BD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374790"/>
      </p:ext>
    </p:extLst>
  </p:cSld>
  <p:clrMapOvr>
    <a:masterClrMapping/>
  </p:clrMapOvr>
  <p:transition spd="med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FEADB-E053-49F7-9706-2D11FB2E3259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341825"/>
      </p:ext>
    </p:extLst>
  </p:cSld>
  <p:clrMapOvr>
    <a:masterClrMapping/>
  </p:clrMapOvr>
  <p:transition spd="med"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4361F-A5FD-4E3C-91C8-42F9876991F1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589524"/>
      </p:ext>
    </p:extLst>
  </p:cSld>
  <p:clrMapOvr>
    <a:masterClrMapping/>
  </p:clrMapOvr>
  <p:transition spd="med"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3CC6F-E240-4E03-8EF5-6A49E46D9B7B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015502"/>
      </p:ext>
    </p:extLst>
  </p:cSld>
  <p:clrMapOvr>
    <a:masterClrMapping/>
  </p:clrMapOvr>
  <p:transition spd="med"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ytuł, zawartość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65158-BD16-4396-84CE-8A92E5E1580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33008"/>
      </p:ext>
    </p:extLst>
  </p:cSld>
  <p:clrMapOvr>
    <a:masterClrMapping/>
  </p:clrMapOvr>
  <p:transition spd="med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25BB6-4587-4274-863D-98D570F5C5D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73522"/>
      </p:ext>
    </p:extLst>
  </p:cSld>
  <p:clrMapOvr>
    <a:masterClrMapping/>
  </p:clrMapOvr>
  <p:transition spd="med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F9A61-6B72-45E7-BEFF-069BD0A1751B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531642"/>
      </p:ext>
    </p:extLst>
  </p:cSld>
  <p:clrMapOvr>
    <a:masterClrMapping/>
  </p:clrMapOvr>
  <p:transition spd="med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FA491-F110-4F3F-B4D4-BADFAE905A3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407449"/>
      </p:ext>
    </p:extLst>
  </p:cSld>
  <p:clrMapOvr>
    <a:masterClrMapping/>
  </p:clrMapOvr>
  <p:transition spd="med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9EB3E-881C-49F3-9877-65E15509907A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038193"/>
      </p:ext>
    </p:extLst>
  </p:cSld>
  <p:clrMapOvr>
    <a:masterClrMapping/>
  </p:clrMapOvr>
  <p:transition spd="med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4279A-4192-49AB-9E61-0DE5726673B7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432774"/>
      </p:ext>
    </p:extLst>
  </p:cSld>
  <p:clrMapOvr>
    <a:masterClrMapping/>
  </p:clrMapOvr>
  <p:transition spd="med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FBF88-040E-4269-8796-521936AE544D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629715"/>
      </p:ext>
    </p:extLst>
  </p:cSld>
  <p:clrMapOvr>
    <a:masterClrMapping/>
  </p:clrMapOvr>
  <p:transition spd="med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6B64B-8298-4828-BAA2-50EE2613E6D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033516"/>
      </p:ext>
    </p:extLst>
  </p:cSld>
  <p:clrMapOvr>
    <a:masterClrMapping/>
  </p:clrMapOvr>
  <p:transition spd="med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4F35B-5769-4795-B89C-D5F074758254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114118"/>
      </p:ext>
    </p:extLst>
  </p:cSld>
  <p:clrMapOvr>
    <a:masterClrMapping/>
  </p:clrMapOvr>
  <p:transition spd="med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wzorzec stylu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wzorce stylu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panose="02020603050405020304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E21D112-AE90-44C9-86B9-11F48DE96F10}" type="slidenum">
              <a:rPr lang="pl-PL" altLang="pl-PL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30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1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1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1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1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1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1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1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31520" y="682752"/>
            <a:ext cx="10363200" cy="1143000"/>
          </a:xfrm>
        </p:spPr>
        <p:txBody>
          <a:bodyPr/>
          <a:lstStyle/>
          <a:p>
            <a:pPr lvl="0"/>
            <a:r>
              <a:rPr lang="pl-PL" altLang="pl-PL" sz="32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  <a:t/>
            </a:r>
            <a:br>
              <a:rPr lang="pl-PL" altLang="pl-PL" sz="32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</a:br>
            <a:r>
              <a:rPr lang="pl-PL" altLang="pl-PL" sz="36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  <a:t>Zasady </a:t>
            </a:r>
            <a:r>
              <a:rPr lang="pl-PL" altLang="pl-PL" sz="3600" b="1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  <a:t>wycofania pojazdu z ruchu</a:t>
            </a:r>
            <a:br>
              <a:rPr lang="pl-PL" altLang="pl-PL" sz="3600" b="1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</a:br>
            <a:endParaRPr lang="pl-PL" sz="7200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981200"/>
            <a:ext cx="5486400" cy="4114800"/>
          </a:xfrm>
        </p:spPr>
      </p:pic>
    </p:spTree>
    <p:extLst>
      <p:ext uri="{BB962C8B-B14F-4D97-AF65-F5344CB8AC3E}">
        <p14:creationId xmlns:p14="http://schemas.microsoft.com/office/powerpoint/2010/main" val="2365337782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Prostokąt 1"/>
          <p:cNvSpPr>
            <a:spLocks noChangeArrowheads="1"/>
          </p:cNvSpPr>
          <p:nvPr/>
        </p:nvSpPr>
        <p:spPr bwMode="auto">
          <a:xfrm>
            <a:off x="1774825" y="115889"/>
            <a:ext cx="8713788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085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085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0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b="1" dirty="0">
                <a:solidFill>
                  <a:srgbClr val="000000"/>
                </a:solidFill>
                <a:latin typeface="Arial" panose="020B0604020202020204" pitchFamily="34" charset="0"/>
              </a:rPr>
              <a:t>Zasady wycofania pojazdu z ruchu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l-PL" altLang="pl-PL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dirty="0">
                <a:solidFill>
                  <a:srgbClr val="000000"/>
                </a:solidFill>
                <a:latin typeface="Arial" panose="020B0604020202020204" pitchFamily="34" charset="0"/>
              </a:rPr>
              <a:t>Wycofanie pojazdu z ruchu może nastąpić w skutek jego czasowego wycofania z ruchu lub wyrejestrowania.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b="1" dirty="0">
                <a:solidFill>
                  <a:srgbClr val="000000"/>
                </a:solidFill>
                <a:latin typeface="Arial" panose="020B0604020202020204" pitchFamily="34" charset="0"/>
              </a:rPr>
              <a:t>Czasowe wycofanie pojazdu z ruchu </a:t>
            </a:r>
            <a:r>
              <a:rPr lang="pl-PL" altLang="pl-PL" sz="1800" dirty="0">
                <a:solidFill>
                  <a:srgbClr val="000000"/>
                </a:solidFill>
                <a:latin typeface="Arial" panose="020B0604020202020204" pitchFamily="34" charset="0"/>
              </a:rPr>
              <a:t>odbywa się na wniosek właściciela pojazdu w przypadku sezonowego przewozu towarów lub ograniczenia działalności związanej z transportem drogowym. Przepisy dotyczące czasowego wycofania mają pomóc przedsiębiorcy uniknąć kłopotów finansowych, gdyż nie będzie on musiał np. opłacać podatku od środków transportowych. Umożliwia to rozporządzenie Ministra Infrastruktury z dnia 23 grudnia 2004 r. w sprawie czasowego wycofania pojazdów z ruchu (</a:t>
            </a:r>
            <a:r>
              <a:rPr lang="pl-PL" altLang="pl-PL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DzU</a:t>
            </a:r>
            <a:r>
              <a:rPr lang="pl-PL" altLang="pl-PL" sz="1800" dirty="0">
                <a:solidFill>
                  <a:srgbClr val="000000"/>
                </a:solidFill>
                <a:latin typeface="Arial" panose="020B0604020202020204" pitchFamily="34" charset="0"/>
              </a:rPr>
              <a:t> nr z dnia 31 grudnia 2004 r.). Dotyczy ono samochodów ciężarowych i przyczep o dopuszczalnej masie całkowitej od 3,5 t., ciągników samochodowych, pojazdów specjalnych oraz autobusów. </a:t>
            </a:r>
            <a:r>
              <a:rPr lang="pl-PL" altLang="pl-PL" sz="1800" b="1" dirty="0">
                <a:solidFill>
                  <a:srgbClr val="000000"/>
                </a:solidFill>
                <a:latin typeface="Arial" panose="020B0604020202020204" pitchFamily="34" charset="0"/>
              </a:rPr>
              <a:t>Pojazd może być czasowo wycofany z ruchu na okres od 2 do 6 miesięcy, a wysokość związanej z tym opłaty jest uzależniona od tego okresu. Decyzję o czasowym wycofania pojazdu z ruchu wydaje starosta. Właściciel pojazdu jest zobowiązany przekazać w depozyt dowód rejestracyjny, kartę pojazdu oraz tablice rejestracyjne.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l-PL" altLang="pl-PL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dirty="0">
                <a:solidFill>
                  <a:srgbClr val="000000"/>
                </a:solidFill>
                <a:latin typeface="Arial" panose="020B0604020202020204" pitchFamily="34" charset="0"/>
              </a:rPr>
              <a:t>Urząd zajmujący się czasowym wycofaniem pojazdu z mchu zamieszcza w karcie pojazdu adnotację, podając datę do kiedy pojazd jest wycofany z ruchu i zwraca kartę pojazdu jego właścicielowi.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dirty="0">
                <a:solidFill>
                  <a:srgbClr val="000000"/>
                </a:solidFill>
                <a:latin typeface="Arial" panose="020B0604020202020204" pitchFamily="34" charset="0"/>
              </a:rPr>
              <a:t>Na pisemny wniosek właściciela pojazdu, po upływie czasowego wycofania go z ruchu, urząd rejestrujący zwraca właścicielowi pojazdu dowód rejestracyjny oraz tablice rejestracyjne.</a:t>
            </a:r>
          </a:p>
        </p:txBody>
      </p:sp>
    </p:spTree>
    <p:extLst>
      <p:ext uri="{BB962C8B-B14F-4D97-AF65-F5344CB8AC3E}">
        <p14:creationId xmlns:p14="http://schemas.microsoft.com/office/powerpoint/2010/main" val="2050017337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Prostokąt 1"/>
          <p:cNvSpPr>
            <a:spLocks noChangeArrowheads="1"/>
          </p:cNvSpPr>
          <p:nvPr/>
        </p:nvSpPr>
        <p:spPr bwMode="auto">
          <a:xfrm>
            <a:off x="1774826" y="188914"/>
            <a:ext cx="87852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085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085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0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Wyrejestrowanie pojazdu w sytuacjach losowych odbywa się na podstawie art. „79 ust. 1 ustawy z dnia 20 czerwca 1997 r. Prawo o ruchu drogowym w starostwie powiatowym lub urzędzie miasta w którym ostatnio zarejestrowano pojazd. </a:t>
            </a:r>
          </a:p>
        </p:txBody>
      </p:sp>
      <p:pic>
        <p:nvPicPr>
          <p:cNvPr id="9625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1111250"/>
            <a:ext cx="4800600" cy="558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0128296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Prostokąt 1"/>
          <p:cNvSpPr>
            <a:spLocks noChangeArrowheads="1"/>
          </p:cNvSpPr>
          <p:nvPr/>
        </p:nvSpPr>
        <p:spPr bwMode="auto">
          <a:xfrm>
            <a:off x="1703389" y="188914"/>
            <a:ext cx="8785225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Dodatkowo należy okazać: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dowód osobisty właściciela,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zaświadczenie o wpisie do ewidencji działalności gospodarczej - w przypadku gdy dowód własności jest wystawiony na osobę prowadzącą działalność gospodarczą.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wypis z Krajowego Rejestru Sądowego (KRS) - w przypadku osoby prawnej,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pisemne pełnomocnictwo - w przypadku działania przez osobę upoważnioną,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dokument potwierdzający zawarcie umowy ubezpieczenia obowiązkowego OC lub dowód opłacenia składki za to ubezpieczenie,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dowód uiszczenia opłaty skarbowej za decyzję o wyrejestrowaniu pojazdu oraz za pełnomocnictwo w przypadku działania osoby upoważnionej.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l-PL" altLang="pl-PL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Pojazdu raz wyrejestrowanego nie można powtórnie zrejestrować, za wyjątkiem: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 pojazdu odzyskanego po kradzieży,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 pojazdu zabytkowego (mającego co najmniej 25 lat, którego model nie jest produkowany od 15 lat, uznanego przez rzeczoznawcę samochodowego za unikatowy lub mający szczególne znaczenie dla udokumentowania historii motoryzacji),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 ciągnika i przyczepy rolniczej.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l-PL" altLang="pl-PL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 razie decyzji odmownej wnioskodawcy przysługuje prawo odwołania do Samorządowego Kolegium Odwoławczego w terminie 14 dni od dnia doręczenia decyzji (odwołanie nie podlega opłacie skarbowej i wnosi się je za pośrednictwem urzędu, który wydał decyzję).</a:t>
            </a:r>
          </a:p>
        </p:txBody>
      </p:sp>
    </p:spTree>
    <p:extLst>
      <p:ext uri="{BB962C8B-B14F-4D97-AF65-F5344CB8AC3E}">
        <p14:creationId xmlns:p14="http://schemas.microsoft.com/office/powerpoint/2010/main" val="1527481135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Prostokąt 1"/>
          <p:cNvSpPr>
            <a:spLocks noChangeArrowheads="1"/>
          </p:cNvSpPr>
          <p:nvPr/>
        </p:nvSpPr>
        <p:spPr bwMode="auto">
          <a:xfrm>
            <a:off x="1774825" y="188913"/>
            <a:ext cx="8713788" cy="646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Kasacja pojazdu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l-PL" altLang="pl-PL" sz="18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 myśl ustawy z 20 stycznia 2005 r. o recyklingu pojazdów wycofanych z eksploatacji nie możemy oddać samochodu na złom.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l-PL" altLang="pl-PL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Właściciel pojazdu wycofanego z eksploatacji może przekazać go wyłącznie do przedsiębiorcy prowadzącego </a:t>
            </a: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stację demontażu </a:t>
            </a: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lub przedsiębiorcy prowadzącego </a:t>
            </a: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punkt zbiórki pojazdów.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Właściciel pojazdu, przekazując pojazd do stacji demontażu lub punktu zbierania pojazdów, jest zobowiązany okazać: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1) dowód osobisty lub inny dokument potwierdzający tożsamość,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2) dowód rejestracyjny pojazdu oraz kartę pojazdu lub inny dokument potwierdzający dane zawarte w dowodzie rejestracyjnym,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3) dokument potwierdzający własność w przypadku właściciela pojazdu innego niż wpisany w dowodzie rejestracyjnym.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l-PL" altLang="pl-PL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Właściciel pojazdu wycofanego z eksploatacji jest obowiązany </a:t>
            </a: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w terminie 30 dni </a:t>
            </a: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od dnia otrzymania zaświadczenia o demontażu pojazdu lub zaświadczenia o przyjęciu do punktu zbierania pojazdów złożyć wniosek o jego wyrejestrowanie.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Zgodnie z ustawą przedsiębiorca  jest zobowiązany do przyjęcia każdego pojazdu wycofanego z eksploatacji, który posiada cechy identyfikacyjne, ustalone w ustawie Prawo o ruchu drogowym oraz może pobrać opłatę od właściciela pojazdu, z zastrzeżeniem podanym w wyżej wymienionej ustawie.</a:t>
            </a:r>
          </a:p>
        </p:txBody>
      </p:sp>
    </p:spTree>
    <p:extLst>
      <p:ext uri="{BB962C8B-B14F-4D97-AF65-F5344CB8AC3E}">
        <p14:creationId xmlns:p14="http://schemas.microsoft.com/office/powerpoint/2010/main" val="667402042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Prostokąt 1"/>
          <p:cNvSpPr>
            <a:spLocks noChangeArrowheads="1"/>
          </p:cNvSpPr>
          <p:nvPr/>
        </p:nvSpPr>
        <p:spPr bwMode="auto">
          <a:xfrm>
            <a:off x="1774825" y="188914"/>
            <a:ext cx="8713788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Opłaty za demontaż się nie pobiera, jeżeli są spełnione następujące warunki: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pojazd jest zarejestrowany na terytorium kraju, zgodnie z odrębnymi przepisami,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pojazd jest wycofany z eksploatacji,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pojazd jest kompletny,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pojazd nie zawiera innych odpadów, które nie pochodzą z danego pojazdu.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pl-PL" altLang="pl-PL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Pojazd kompletny to taki, który zawiera wszystkie istotne elementy, a jego masa jest nie mniejsza niż 90% masy pojazdu nowego.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 przypadku pojazdu niekompletnego, wycofanego z eksploatacji, opłata nie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może przekraczać 10 zł za 1 kg brakującej masy pojazdu. Opłaty nie muszą być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pobierane, jeżeli: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niekompletny pojazd przekazuje Policja lub jednostka ochrony przeciwpożarowej,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właściciel pojazdu odmawia uiszczenia opłaty zgodnie z ust. 2 ustawy z 20 stycznia 2005 r. o recyklingu pojazdów wycofanych z eksploatacji,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jeżeli minister właściwy do spraw transportu w porozumieniu z ministrem właściwym do spraw ochrony środowiska określi rozporządzeniem listę istotnych elementów pojazdu, o których mowa w ust. 4 ustawy z 20 stycznia 2005 r. o recyklingu pojazdów wycofanych z eksploatacji.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Przedsiębiorca po przyjęciu pojazdu (kompletnego, wycofanego z eksploatacji) do stacji demontażu jest zobowiązany unieważnić jego dowód rejestracyjny, kartę pojazdu oraz tablice rejestracyjne i wydać zaświadczenie o demontażu pojazdu. Unieważnienie dowodu rejestracyjnego i karty pojazdu polega na odcięciu dolnego rogu strony tytułowej dokumentów, a tablic rejestracyjnych - na przedziurawieniu każdej tablicy trzema otworami o średnicy 1 cm.</a:t>
            </a:r>
          </a:p>
        </p:txBody>
      </p:sp>
    </p:spTree>
    <p:extLst>
      <p:ext uri="{BB962C8B-B14F-4D97-AF65-F5344CB8AC3E}">
        <p14:creationId xmlns:p14="http://schemas.microsoft.com/office/powerpoint/2010/main" val="1773050957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Prostokąt 1"/>
          <p:cNvSpPr>
            <a:spLocks noChangeArrowheads="1"/>
          </p:cNvSpPr>
          <p:nvPr/>
        </p:nvSpPr>
        <p:spPr bwMode="auto">
          <a:xfrm>
            <a:off x="1774825" y="115888"/>
            <a:ext cx="8713788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 b="1">
                <a:solidFill>
                  <a:srgbClr val="000000"/>
                </a:solidFill>
                <a:latin typeface="Arial" panose="020B0604020202020204" pitchFamily="34" charset="0"/>
              </a:rPr>
              <a:t>Zaświadczenie o demontażu pojazdu </a:t>
            </a: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zawiera oświadczenie przedsiębiorcy prowadzącego stację demontażu o unieważnieniu dowodu rejestracyjnego oraz tablic rejestracyjnych. Jest ono sporządzane w trzech egzemplarzach, z których pierwszy otrzymuje właściciel pojazdu, drugi jest przekazywany w terminie 7 dni do urzędu, gdzie nastąpiła ostatnia rejestracja pojazdu, a trzeci pozostaje u przedsiębiorcy stacji.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l-PL" altLang="pl-PL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 przypadku przyjmowania pojazdu, który nie spełnia warunków określonych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 ustawie z 20 stycznia 2005 r. o recyklingu pojazdów wycofanych z eksploatacji,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właściciel stacji demontażu jest obowiązany wydać zaświadczenie o przyjęciu niekompletnego pojazdu. Zwykle występuje to wówczas, gdy: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właściciel pojazdu odmawia uiszczenia opłaty, o której mowa w ustawie o recyklingu pojazdów wycofanych z eksploatacji;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 jeżeli nie można ustalić cech identyfikacyjnych pojazdu, o których mowa w ustawie Prawo o ruchu drogowym.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pl-PL" altLang="pl-PL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pl-PL" altLang="pl-PL" sz="1800">
                <a:solidFill>
                  <a:srgbClr val="000000"/>
                </a:solidFill>
                <a:latin typeface="Arial" panose="020B0604020202020204" pitchFamily="34" charset="0"/>
              </a:rPr>
              <a:t>Po otrzymaniu zaświadczenia o przyjęciu samochodu do kasacji i unieważnieniu tablic rejestracyjnych właściciel pojazdu wyrejestrowuje go w wydziale komunikacji.</a:t>
            </a:r>
          </a:p>
        </p:txBody>
      </p:sp>
    </p:spTree>
    <p:extLst>
      <p:ext uri="{BB962C8B-B14F-4D97-AF65-F5344CB8AC3E}">
        <p14:creationId xmlns:p14="http://schemas.microsoft.com/office/powerpoint/2010/main" val="2286030892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19050" cap="flat" cmpd="sng" algn="ctr">
          <a:solidFill>
            <a:srgbClr val="99CCFF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990000"/>
          </a:outer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19050" cap="flat" cmpd="sng" algn="ctr">
          <a:solidFill>
            <a:srgbClr val="99CCFF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990000"/>
          </a:outer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1039</Words>
  <Application>Microsoft Office PowerPoint</Application>
  <PresentationFormat>Panoramiczny</PresentationFormat>
  <Paragraphs>58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Projekt domyślny</vt:lpstr>
      <vt:lpstr> Zasady wycofania pojazdu z ruchu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Zasady wycofania pojazdu z ruchu </dc:title>
  <dc:creator>muszynski@rolnik.edu.pl</dc:creator>
  <cp:lastModifiedBy>muszynski@rolnik.edu.pl</cp:lastModifiedBy>
  <cp:revision>1</cp:revision>
  <dcterms:created xsi:type="dcterms:W3CDTF">2020-12-09T19:39:06Z</dcterms:created>
  <dcterms:modified xsi:type="dcterms:W3CDTF">2020-12-09T19:41:32Z</dcterms:modified>
</cp:coreProperties>
</file>