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DCE168A6-AEFE-4D11-8B3A-27AA05BB38D9}" type="datetimeFigureOut">
              <a:rPr lang="pl-PL" smtClean="0"/>
              <a:t>02.12.2020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2BB05B2-1BC6-40C9-A124-E315655235E4}" type="slidenum">
              <a:rPr lang="pl-PL" smtClean="0"/>
              <a:t>‹#›</a:t>
            </a:fld>
            <a:endParaRPr lang="pl-PL"/>
          </a:p>
        </p:txBody>
      </p:sp>
    </p:spTree>
    <p:extLst>
      <p:ext uri="{BB962C8B-B14F-4D97-AF65-F5344CB8AC3E}">
        <p14:creationId xmlns:p14="http://schemas.microsoft.com/office/powerpoint/2010/main" val="10902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DCE168A6-AEFE-4D11-8B3A-27AA05BB38D9}" type="datetimeFigureOut">
              <a:rPr lang="pl-PL" smtClean="0"/>
              <a:t>02.12.2020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2BB05B2-1BC6-40C9-A124-E315655235E4}" type="slidenum">
              <a:rPr lang="pl-PL" smtClean="0"/>
              <a:t>‹#›</a:t>
            </a:fld>
            <a:endParaRPr lang="pl-PL"/>
          </a:p>
        </p:txBody>
      </p:sp>
    </p:spTree>
    <p:extLst>
      <p:ext uri="{BB962C8B-B14F-4D97-AF65-F5344CB8AC3E}">
        <p14:creationId xmlns:p14="http://schemas.microsoft.com/office/powerpoint/2010/main" val="4003672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DCE168A6-AEFE-4D11-8B3A-27AA05BB38D9}" type="datetimeFigureOut">
              <a:rPr lang="pl-PL" smtClean="0"/>
              <a:t>02.12.2020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2BB05B2-1BC6-40C9-A124-E315655235E4}" type="slidenum">
              <a:rPr lang="pl-PL" smtClean="0"/>
              <a:t>‹#›</a:t>
            </a:fld>
            <a:endParaRPr lang="pl-PL"/>
          </a:p>
        </p:txBody>
      </p:sp>
    </p:spTree>
    <p:extLst>
      <p:ext uri="{BB962C8B-B14F-4D97-AF65-F5344CB8AC3E}">
        <p14:creationId xmlns:p14="http://schemas.microsoft.com/office/powerpoint/2010/main" val="120951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914400" y="2130426"/>
            <a:ext cx="103632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l-PL" smtClean="0"/>
              <a:t>Kliknij, aby edytować styl wzorca podtytułu</a:t>
            </a:r>
            <a:endParaRPr lang="pl-PL"/>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05A49D3-BA61-43F9-881E-0DAE8CF70854}"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298147465"/>
      </p:ext>
    </p:extLst>
  </p:cSld>
  <p:clrMapOvr>
    <a:masterClrMapping/>
  </p:clrMapOvr>
  <p:transition spd="med" advClick="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CDF8A81-A432-4851-B2F4-5612AF6641AA}"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853753870"/>
      </p:ext>
    </p:extLst>
  </p:cSld>
  <p:clrMapOvr>
    <a:masterClrMapping/>
  </p:clrMapOvr>
  <p:transition spd="med" advClick="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963084" y="4406901"/>
            <a:ext cx="103632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2FA096D-F1D0-4C7F-A2A8-3AFF268A1A7F}"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29605499"/>
      </p:ext>
    </p:extLst>
  </p:cSld>
  <p:clrMapOvr>
    <a:masterClrMapping/>
  </p:clrMapOvr>
  <p:transition spd="med" advClick="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9A0C715-82AB-41BB-8285-CBAC666160B6}"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938016243"/>
      </p:ext>
    </p:extLst>
  </p:cSld>
  <p:clrMapOvr>
    <a:masterClrMapping/>
  </p:clrMapOvr>
  <p:transition spd="med" advClick="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09600" y="274638"/>
            <a:ext cx="10972800" cy="1143000"/>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1DB1ACB-8D96-4D2D-B8B2-2F9F26D00A4E}"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55492329"/>
      </p:ext>
    </p:extLst>
  </p:cSld>
  <p:clrMapOvr>
    <a:masterClrMapping/>
  </p:clrMapOvr>
  <p:transition spd="med" advClick="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0A71C3C7-B150-4413-8E05-43B03727DD1B}"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26907653"/>
      </p:ext>
    </p:extLst>
  </p:cSld>
  <p:clrMapOvr>
    <a:masterClrMapping/>
  </p:clrMapOvr>
  <p:transition spd="med" advClick="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CFE12EE8-EC6E-477D-A71A-F1B385473FF6}"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929259611"/>
      </p:ext>
    </p:extLst>
  </p:cSld>
  <p:clrMapOvr>
    <a:masterClrMapping/>
  </p:clrMapOvr>
  <p:transition spd="med" advClick="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09601" y="273050"/>
            <a:ext cx="4011084"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DAD6BCB-76EA-4999-AFE0-DBA372387DDE}"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417724086"/>
      </p:ext>
    </p:extLst>
  </p:cSld>
  <p:clrMapOvr>
    <a:masterClrMapping/>
  </p:clrMapOvr>
  <p:transition spd="med"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DCE168A6-AEFE-4D11-8B3A-27AA05BB38D9}" type="datetimeFigureOut">
              <a:rPr lang="pl-PL" smtClean="0"/>
              <a:t>02.12.2020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2BB05B2-1BC6-40C9-A124-E315655235E4}" type="slidenum">
              <a:rPr lang="pl-PL" smtClean="0"/>
              <a:t>‹#›</a:t>
            </a:fld>
            <a:endParaRPr lang="pl-PL"/>
          </a:p>
        </p:txBody>
      </p:sp>
    </p:spTree>
    <p:extLst>
      <p:ext uri="{BB962C8B-B14F-4D97-AF65-F5344CB8AC3E}">
        <p14:creationId xmlns:p14="http://schemas.microsoft.com/office/powerpoint/2010/main" val="12285042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2389717" y="4800600"/>
            <a:ext cx="73152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smtClean="0"/>
          </a:p>
        </p:txBody>
      </p:sp>
      <p:sp>
        <p:nvSpPr>
          <p:cNvPr id="4" name="Symbol zastępczy tekst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2E09AF2-467A-47F0-9F3B-5A535B531D21}"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1828992188"/>
      </p:ext>
    </p:extLst>
  </p:cSld>
  <p:clrMapOvr>
    <a:masterClrMapping/>
  </p:clrMapOvr>
  <p:transition spd="med" advClick="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08EB3F3-0B5E-4AE0-9C44-249140076A43}"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997554611"/>
      </p:ext>
    </p:extLst>
  </p:cSld>
  <p:clrMapOvr>
    <a:masterClrMapping/>
  </p:clrMapOvr>
  <p:transition spd="med" advClick="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686800" y="609600"/>
            <a:ext cx="2590800" cy="5486400"/>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914400" y="609600"/>
            <a:ext cx="7569200" cy="5486400"/>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D06A1D5-6472-468B-A89F-FA4B1E218BCB}"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4272326087"/>
      </p:ext>
    </p:extLst>
  </p:cSld>
  <p:clrMapOvr>
    <a:masterClrMapping/>
  </p:clrMapOvr>
  <p:transition spd="med" advClick="0"/>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Zawartość">
    <p:spTree>
      <p:nvGrpSpPr>
        <p:cNvPr id="1" name=""/>
        <p:cNvGrpSpPr/>
        <p:nvPr/>
      </p:nvGrpSpPr>
      <p:grpSpPr>
        <a:xfrm>
          <a:off x="0" y="0"/>
          <a:ext cx="0" cy="0"/>
          <a:chOff x="0" y="0"/>
          <a:chExt cx="0" cy="0"/>
        </a:xfrm>
      </p:grpSpPr>
      <p:sp>
        <p:nvSpPr>
          <p:cNvPr id="2" name="Symbol zastępczy zawartości 1"/>
          <p:cNvSpPr>
            <a:spLocks noGrp="1"/>
          </p:cNvSpPr>
          <p:nvPr>
            <p:ph/>
          </p:nvPr>
        </p:nvSpPr>
        <p:spPr>
          <a:xfrm>
            <a:off x="914400" y="609600"/>
            <a:ext cx="10363200" cy="54864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3"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84BB0F85-FEF7-4C84-A32E-E317F2A5C502}"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853172940"/>
      </p:ext>
    </p:extLst>
  </p:cSld>
  <p:clrMapOvr>
    <a:masterClrMapping/>
  </p:clrMapOvr>
  <p:transition spd="med" advClick="0"/>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ytuł, tekst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914400" y="609600"/>
            <a:ext cx="10363200" cy="1143000"/>
          </a:xfrm>
        </p:spPr>
        <p:txBody>
          <a:bodyPr/>
          <a:lstStyle/>
          <a:p>
            <a:r>
              <a:rPr lang="pl-PL" smtClean="0"/>
              <a:t>Kliknij, aby edytować styl</a:t>
            </a:r>
            <a:endParaRPr lang="pl-PL"/>
          </a:p>
        </p:txBody>
      </p:sp>
      <p:sp>
        <p:nvSpPr>
          <p:cNvPr id="3" name="Symbol zastępczy tekstu 2"/>
          <p:cNvSpPr>
            <a:spLocks noGrp="1"/>
          </p:cNvSpPr>
          <p:nvPr>
            <p:ph type="body" sz="half" idx="1"/>
          </p:nvPr>
        </p:nvSpPr>
        <p:spPr>
          <a:xfrm>
            <a:off x="914400" y="1981200"/>
            <a:ext cx="5080000" cy="41148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97600" y="1981200"/>
            <a:ext cx="5080000" cy="41148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478D255-96B9-4F7B-8521-F6DEC8E0AE8D}"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3996216848"/>
      </p:ext>
    </p:extLst>
  </p:cSld>
  <p:clrMapOvr>
    <a:masterClrMapping/>
  </p:clrMapOvr>
  <p:transition spd="med" advClick="0"/>
</p:sldLayout>
</file>

<file path=ppt/slideLayouts/slideLayout25.xml><?xml version="1.0" encoding="utf-8"?>
<p:sldLayout xmlns:a="http://schemas.openxmlformats.org/drawingml/2006/main" xmlns:r="http://schemas.openxmlformats.org/officeDocument/2006/relationships" xmlns:p="http://schemas.openxmlformats.org/presentationml/2006/main" type="objAndTx" preserve="1">
  <p:cSld name="Tytuł, zawartość i tekst">
    <p:spTree>
      <p:nvGrpSpPr>
        <p:cNvPr id="1" name=""/>
        <p:cNvGrpSpPr/>
        <p:nvPr/>
      </p:nvGrpSpPr>
      <p:grpSpPr>
        <a:xfrm>
          <a:off x="0" y="0"/>
          <a:ext cx="0" cy="0"/>
          <a:chOff x="0" y="0"/>
          <a:chExt cx="0" cy="0"/>
        </a:xfrm>
      </p:grpSpPr>
      <p:sp>
        <p:nvSpPr>
          <p:cNvPr id="2" name="Tytuł 1"/>
          <p:cNvSpPr>
            <a:spLocks noGrp="1"/>
          </p:cNvSpPr>
          <p:nvPr>
            <p:ph type="title"/>
          </p:nvPr>
        </p:nvSpPr>
        <p:spPr>
          <a:xfrm>
            <a:off x="914400" y="609600"/>
            <a:ext cx="10363200" cy="1143000"/>
          </a:xfrm>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914400" y="1981200"/>
            <a:ext cx="5080000" cy="41148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6197600" y="1981200"/>
            <a:ext cx="5080000" cy="41148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4"/>
          <p:cNvSpPr>
            <a:spLocks noGrp="1" noChangeArrowheads="1"/>
          </p:cNvSpPr>
          <p:nvPr>
            <p:ph type="dt" sz="half" idx="10"/>
          </p:nvPr>
        </p:nvSpPr>
        <p:spPr>
          <a:ln/>
        </p:spPr>
        <p:txBody>
          <a:bodyPr/>
          <a:lstStyle>
            <a:lvl1pPr>
              <a:defRPr/>
            </a:lvl1pPr>
          </a:lstStyle>
          <a:p>
            <a:pPr>
              <a:defRPr/>
            </a:pPr>
            <a:endParaRPr lang="pl-PL">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pl-PL">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4867DBB-4361-4E0B-99AC-3492394EB68D}" type="slidenum">
              <a:rPr lang="pl-PL" altLang="pl-PL">
                <a:solidFill>
                  <a:srgbClr val="000000"/>
                </a:solidFill>
              </a:rPr>
              <a:pPr>
                <a:defRPr/>
              </a:pPr>
              <a:t>‹#›</a:t>
            </a:fld>
            <a:endParaRPr lang="pl-PL" altLang="pl-PL">
              <a:solidFill>
                <a:srgbClr val="000000"/>
              </a:solidFill>
            </a:endParaRPr>
          </a:p>
        </p:txBody>
      </p:sp>
    </p:spTree>
    <p:extLst>
      <p:ext uri="{BB962C8B-B14F-4D97-AF65-F5344CB8AC3E}">
        <p14:creationId xmlns:p14="http://schemas.microsoft.com/office/powerpoint/2010/main" val="2846110359"/>
      </p:ext>
    </p:extLst>
  </p:cSld>
  <p:clrMapOvr>
    <a:masterClrMapping/>
  </p:clrMapOvr>
  <p:transition spd="med"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DCE168A6-AEFE-4D11-8B3A-27AA05BB38D9}" type="datetimeFigureOut">
              <a:rPr lang="pl-PL" smtClean="0"/>
              <a:t>02.12.2020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2BB05B2-1BC6-40C9-A124-E315655235E4}" type="slidenum">
              <a:rPr lang="pl-PL" smtClean="0"/>
              <a:t>‹#›</a:t>
            </a:fld>
            <a:endParaRPr lang="pl-PL"/>
          </a:p>
        </p:txBody>
      </p:sp>
    </p:spTree>
    <p:extLst>
      <p:ext uri="{BB962C8B-B14F-4D97-AF65-F5344CB8AC3E}">
        <p14:creationId xmlns:p14="http://schemas.microsoft.com/office/powerpoint/2010/main" val="3828998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838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6172200" y="1825625"/>
            <a:ext cx="5181600" cy="435133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DCE168A6-AEFE-4D11-8B3A-27AA05BB38D9}" type="datetimeFigureOut">
              <a:rPr lang="pl-PL" smtClean="0"/>
              <a:t>02.12.2020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2BB05B2-1BC6-40C9-A124-E315655235E4}" type="slidenum">
              <a:rPr lang="pl-PL" smtClean="0"/>
              <a:t>‹#›</a:t>
            </a:fld>
            <a:endParaRPr lang="pl-PL"/>
          </a:p>
        </p:txBody>
      </p:sp>
    </p:spTree>
    <p:extLst>
      <p:ext uri="{BB962C8B-B14F-4D97-AF65-F5344CB8AC3E}">
        <p14:creationId xmlns:p14="http://schemas.microsoft.com/office/powerpoint/2010/main" val="252354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DCE168A6-AEFE-4D11-8B3A-27AA05BB38D9}" type="datetimeFigureOut">
              <a:rPr lang="pl-PL" smtClean="0"/>
              <a:t>02.12.2020</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22BB05B2-1BC6-40C9-A124-E315655235E4}" type="slidenum">
              <a:rPr lang="pl-PL" smtClean="0"/>
              <a:t>‹#›</a:t>
            </a:fld>
            <a:endParaRPr lang="pl-PL"/>
          </a:p>
        </p:txBody>
      </p:sp>
    </p:spTree>
    <p:extLst>
      <p:ext uri="{BB962C8B-B14F-4D97-AF65-F5344CB8AC3E}">
        <p14:creationId xmlns:p14="http://schemas.microsoft.com/office/powerpoint/2010/main" val="438594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DCE168A6-AEFE-4D11-8B3A-27AA05BB38D9}" type="datetimeFigureOut">
              <a:rPr lang="pl-PL" smtClean="0"/>
              <a:t>02.12.2020</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22BB05B2-1BC6-40C9-A124-E315655235E4}" type="slidenum">
              <a:rPr lang="pl-PL" smtClean="0"/>
              <a:t>‹#›</a:t>
            </a:fld>
            <a:endParaRPr lang="pl-PL"/>
          </a:p>
        </p:txBody>
      </p:sp>
    </p:spTree>
    <p:extLst>
      <p:ext uri="{BB962C8B-B14F-4D97-AF65-F5344CB8AC3E}">
        <p14:creationId xmlns:p14="http://schemas.microsoft.com/office/powerpoint/2010/main" val="84421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DCE168A6-AEFE-4D11-8B3A-27AA05BB38D9}" type="datetimeFigureOut">
              <a:rPr lang="pl-PL" smtClean="0"/>
              <a:t>02.12.2020</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22BB05B2-1BC6-40C9-A124-E315655235E4}" type="slidenum">
              <a:rPr lang="pl-PL" smtClean="0"/>
              <a:t>‹#›</a:t>
            </a:fld>
            <a:endParaRPr lang="pl-PL"/>
          </a:p>
        </p:txBody>
      </p:sp>
    </p:spTree>
    <p:extLst>
      <p:ext uri="{BB962C8B-B14F-4D97-AF65-F5344CB8AC3E}">
        <p14:creationId xmlns:p14="http://schemas.microsoft.com/office/powerpoint/2010/main" val="11479601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DCE168A6-AEFE-4D11-8B3A-27AA05BB38D9}" type="datetimeFigureOut">
              <a:rPr lang="pl-PL" smtClean="0"/>
              <a:t>02.12.2020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2BB05B2-1BC6-40C9-A124-E315655235E4}" type="slidenum">
              <a:rPr lang="pl-PL" smtClean="0"/>
              <a:t>‹#›</a:t>
            </a:fld>
            <a:endParaRPr lang="pl-PL"/>
          </a:p>
        </p:txBody>
      </p:sp>
    </p:spTree>
    <p:extLst>
      <p:ext uri="{BB962C8B-B14F-4D97-AF65-F5344CB8AC3E}">
        <p14:creationId xmlns:p14="http://schemas.microsoft.com/office/powerpoint/2010/main" val="1543261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DCE168A6-AEFE-4D11-8B3A-27AA05BB38D9}" type="datetimeFigureOut">
              <a:rPr lang="pl-PL" smtClean="0"/>
              <a:t>02.12.2020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2BB05B2-1BC6-40C9-A124-E315655235E4}" type="slidenum">
              <a:rPr lang="pl-PL" smtClean="0"/>
              <a:t>‹#›</a:t>
            </a:fld>
            <a:endParaRPr lang="pl-PL"/>
          </a:p>
        </p:txBody>
      </p:sp>
    </p:spTree>
    <p:extLst>
      <p:ext uri="{BB962C8B-B14F-4D97-AF65-F5344CB8AC3E}">
        <p14:creationId xmlns:p14="http://schemas.microsoft.com/office/powerpoint/2010/main" val="3064929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E168A6-AEFE-4D11-8B3A-27AA05BB38D9}" type="datetimeFigureOut">
              <a:rPr lang="pl-PL" smtClean="0"/>
              <a:t>02.12.2020</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BB05B2-1BC6-40C9-A124-E315655235E4}" type="slidenum">
              <a:rPr lang="pl-PL" smtClean="0"/>
              <a:t>‹#›</a:t>
            </a:fld>
            <a:endParaRPr lang="pl-PL"/>
          </a:p>
        </p:txBody>
      </p:sp>
    </p:spTree>
    <p:extLst>
      <p:ext uri="{BB962C8B-B14F-4D97-AF65-F5344CB8AC3E}">
        <p14:creationId xmlns:p14="http://schemas.microsoft.com/office/powerpoint/2010/main" val="893283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09600"/>
            <a:ext cx="10363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l-PL" altLang="pl-PL" smtClean="0"/>
              <a:t>Kliknij, aby edytować wzorzec stylu tytułu</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l-PL" altLang="pl-PL" smtClean="0"/>
              <a:t>Kliknij, aby edytować wzorce stylu tekstu</a:t>
            </a:r>
          </a:p>
          <a:p>
            <a:pPr lvl="1"/>
            <a:r>
              <a:rPr lang="pl-PL" altLang="pl-PL" smtClean="0"/>
              <a:t>Drugi poziom</a:t>
            </a:r>
          </a:p>
          <a:p>
            <a:pPr lvl="2"/>
            <a:r>
              <a:rPr lang="pl-PL" altLang="pl-PL" smtClean="0"/>
              <a:t>Trzeci poziom</a:t>
            </a:r>
          </a:p>
          <a:p>
            <a:pPr lvl="3"/>
            <a:r>
              <a:rPr lang="pl-PL" altLang="pl-PL" smtClean="0"/>
              <a:t>Czwarty poziom</a:t>
            </a:r>
          </a:p>
          <a:p>
            <a:pPr lvl="4"/>
            <a:r>
              <a:rPr lang="pl-PL" altLang="pl-PL" smtClean="0"/>
              <a:t>Piąty poziom</a:t>
            </a:r>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b="0">
                <a:latin typeface="+mn-lt"/>
              </a:defRPr>
            </a:lvl1pPr>
          </a:lstStyle>
          <a:p>
            <a:pPr eaLnBrk="0" fontAlgn="base" hangingPunct="0">
              <a:spcBef>
                <a:spcPct val="0"/>
              </a:spcBef>
              <a:spcAft>
                <a:spcPct val="0"/>
              </a:spcAft>
              <a:defRPr/>
            </a:pPr>
            <a:endParaRPr lang="pl-PL">
              <a:solidFill>
                <a:srgbClr val="000000"/>
              </a:solidFill>
            </a:endParaRPr>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atin typeface="+mn-lt"/>
              </a:defRPr>
            </a:lvl1pPr>
          </a:lstStyle>
          <a:p>
            <a:pPr eaLnBrk="0" fontAlgn="base" hangingPunct="0">
              <a:spcBef>
                <a:spcPct val="0"/>
              </a:spcBef>
              <a:spcAft>
                <a:spcPct val="0"/>
              </a:spcAft>
              <a:defRPr/>
            </a:pPr>
            <a:endParaRPr lang="pl-PL">
              <a:solidFill>
                <a:srgbClr val="000000"/>
              </a:solidFill>
            </a:endParaRPr>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Times New Roman" panose="02020603050405020304" pitchFamily="18" charset="0"/>
              </a:defRPr>
            </a:lvl1pPr>
          </a:lstStyle>
          <a:p>
            <a:pPr eaLnBrk="0" fontAlgn="base" hangingPunct="0">
              <a:spcBef>
                <a:spcPct val="0"/>
              </a:spcBef>
              <a:spcAft>
                <a:spcPct val="0"/>
              </a:spcAft>
              <a:defRPr/>
            </a:pPr>
            <a:fld id="{CB37BB36-CA74-4806-ACF9-4D5892D83F6A}" type="slidenum">
              <a:rPr lang="pl-PL" altLang="pl-PL">
                <a:solidFill>
                  <a:srgbClr val="000000"/>
                </a:solidFill>
              </a:rPr>
              <a:pPr eaLnBrk="0" fontAlgn="base" hangingPunct="0">
                <a:spcBef>
                  <a:spcPct val="0"/>
                </a:spcBef>
                <a:spcAft>
                  <a:spcPct val="0"/>
                </a:spcAft>
                <a:defRPr/>
              </a:pPr>
              <a:t>‹#›</a:t>
            </a:fld>
            <a:endParaRPr lang="pl-PL" altLang="pl-PL">
              <a:solidFill>
                <a:srgbClr val="000000"/>
              </a:solidFill>
            </a:endParaRPr>
          </a:p>
        </p:txBody>
      </p:sp>
    </p:spTree>
    <p:extLst>
      <p:ext uri="{BB962C8B-B14F-4D97-AF65-F5344CB8AC3E}">
        <p14:creationId xmlns:p14="http://schemas.microsoft.com/office/powerpoint/2010/main" val="40869780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spd="med" advClick="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18"/>
        </a:defRPr>
      </a:lvl2pPr>
      <a:lvl3pPr algn="ctr" rtl="0" eaLnBrk="0" fontAlgn="base" hangingPunct="0">
        <a:spcBef>
          <a:spcPct val="0"/>
        </a:spcBef>
        <a:spcAft>
          <a:spcPct val="0"/>
        </a:spcAft>
        <a:defRPr sz="4400">
          <a:solidFill>
            <a:schemeClr val="tx2"/>
          </a:solidFill>
          <a:latin typeface="Times New Roman" pitchFamily="18" charset="-18"/>
        </a:defRPr>
      </a:lvl3pPr>
      <a:lvl4pPr algn="ctr" rtl="0" eaLnBrk="0" fontAlgn="base" hangingPunct="0">
        <a:spcBef>
          <a:spcPct val="0"/>
        </a:spcBef>
        <a:spcAft>
          <a:spcPct val="0"/>
        </a:spcAft>
        <a:defRPr sz="4400">
          <a:solidFill>
            <a:schemeClr val="tx2"/>
          </a:solidFill>
          <a:latin typeface="Times New Roman" pitchFamily="18" charset="-18"/>
        </a:defRPr>
      </a:lvl4pPr>
      <a:lvl5pPr algn="ctr" rtl="0" eaLnBrk="0" fontAlgn="base" hangingPunct="0">
        <a:spcBef>
          <a:spcPct val="0"/>
        </a:spcBef>
        <a:spcAft>
          <a:spcPct val="0"/>
        </a:spcAft>
        <a:defRPr sz="4400">
          <a:solidFill>
            <a:schemeClr val="tx2"/>
          </a:solidFill>
          <a:latin typeface="Times New Roman" pitchFamily="18" charset="-18"/>
        </a:defRPr>
      </a:lvl5pPr>
      <a:lvl6pPr marL="457200" algn="ctr" rtl="0" eaLnBrk="0" fontAlgn="base" hangingPunct="0">
        <a:spcBef>
          <a:spcPct val="0"/>
        </a:spcBef>
        <a:spcAft>
          <a:spcPct val="0"/>
        </a:spcAft>
        <a:defRPr sz="4400">
          <a:solidFill>
            <a:schemeClr val="tx2"/>
          </a:solidFill>
          <a:latin typeface="Times New Roman" pitchFamily="18" charset="-18"/>
        </a:defRPr>
      </a:lvl6pPr>
      <a:lvl7pPr marL="914400" algn="ctr" rtl="0" eaLnBrk="0" fontAlgn="base" hangingPunct="0">
        <a:spcBef>
          <a:spcPct val="0"/>
        </a:spcBef>
        <a:spcAft>
          <a:spcPct val="0"/>
        </a:spcAft>
        <a:defRPr sz="4400">
          <a:solidFill>
            <a:schemeClr val="tx2"/>
          </a:solidFill>
          <a:latin typeface="Times New Roman" pitchFamily="18" charset="-18"/>
        </a:defRPr>
      </a:lvl7pPr>
      <a:lvl8pPr marL="1371600" algn="ctr" rtl="0" eaLnBrk="0" fontAlgn="base" hangingPunct="0">
        <a:spcBef>
          <a:spcPct val="0"/>
        </a:spcBef>
        <a:spcAft>
          <a:spcPct val="0"/>
        </a:spcAft>
        <a:defRPr sz="4400">
          <a:solidFill>
            <a:schemeClr val="tx2"/>
          </a:solidFill>
          <a:latin typeface="Times New Roman" pitchFamily="18" charset="-18"/>
        </a:defRPr>
      </a:lvl8pPr>
      <a:lvl9pPr marL="1828800" algn="ctr" rtl="0" eaLnBrk="0" fontAlgn="base" hangingPunct="0">
        <a:spcBef>
          <a:spcPct val="0"/>
        </a:spcBef>
        <a:spcAft>
          <a:spcPct val="0"/>
        </a:spcAft>
        <a:defRPr sz="4400">
          <a:solidFill>
            <a:schemeClr val="tx2"/>
          </a:solidFill>
          <a:latin typeface="Times New Roman" pitchFamily="18" charset="-1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algn="ctr"/>
            <a:r>
              <a:rPr lang="pl-PL" altLang="pl-PL" sz="3600" b="1" dirty="0">
                <a:solidFill>
                  <a:srgbClr val="000000"/>
                </a:solidFill>
                <a:effectLst>
                  <a:outerShdw blurRad="38100" dist="38100" dir="2700000" algn="tl">
                    <a:srgbClr val="000000">
                      <a:alpha val="43137"/>
                    </a:srgbClr>
                  </a:outerShdw>
                </a:effectLst>
                <a:latin typeface="Arial" panose="020B0604020202020204" pitchFamily="34" charset="0"/>
              </a:rPr>
              <a:t>Urzędy upoważnione do kontroli przedsiębiorstw samochodowych</a:t>
            </a:r>
            <a:endParaRPr lang="pl-PL" sz="3600" dirty="0"/>
          </a:p>
        </p:txBody>
      </p:sp>
      <p:pic>
        <p:nvPicPr>
          <p:cNvPr id="4" name="Symbol zastępczy zawartości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264408" y="2060734"/>
            <a:ext cx="5742432" cy="3828288"/>
          </a:xfrm>
        </p:spPr>
      </p:pic>
    </p:spTree>
    <p:extLst>
      <p:ext uri="{BB962C8B-B14F-4D97-AF65-F5344CB8AC3E}">
        <p14:creationId xmlns:p14="http://schemas.microsoft.com/office/powerpoint/2010/main" val="3991338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Prostokąt 1"/>
          <p:cNvSpPr>
            <a:spLocks noChangeArrowheads="1"/>
          </p:cNvSpPr>
          <p:nvPr/>
        </p:nvSpPr>
        <p:spPr bwMode="auto">
          <a:xfrm>
            <a:off x="1703389" y="188914"/>
            <a:ext cx="8713787"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0" fontAlgn="base" hangingPunct="0">
              <a:spcBef>
                <a:spcPct val="0"/>
              </a:spcBef>
              <a:spcAft>
                <a:spcPct val="0"/>
              </a:spcAft>
              <a:buFontTx/>
              <a:buNone/>
            </a:pPr>
            <a:r>
              <a:rPr lang="pl-PL" altLang="pl-PL" sz="1800" b="1">
                <a:solidFill>
                  <a:srgbClr val="000000"/>
                </a:solidFill>
                <a:latin typeface="Arial" panose="020B0604020202020204" pitchFamily="34" charset="0"/>
              </a:rPr>
              <a:t>Transportowy Dozór Techniczny (TDT) </a:t>
            </a:r>
            <a:r>
              <a:rPr lang="pl-PL" altLang="pl-PL" sz="1800">
                <a:solidFill>
                  <a:srgbClr val="000000"/>
                </a:solidFill>
                <a:latin typeface="Arial" panose="020B0604020202020204" pitchFamily="34" charset="0"/>
              </a:rPr>
              <a:t>ma obowiązek dozoru technicznego nad transportowymi urządzeniami technicznymi (m.in. poświadczania zgodności wyposażenia i warunków lokalowych stacji przeprowadzającej badania techniczne pojazdów). </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Tx/>
              <a:buNone/>
            </a:pPr>
            <a:r>
              <a:rPr lang="pl-PL" altLang="pl-PL" sz="1800" b="1">
                <a:solidFill>
                  <a:srgbClr val="000000"/>
                </a:solidFill>
                <a:latin typeface="Arial" panose="020B0604020202020204" pitchFamily="34" charset="0"/>
              </a:rPr>
              <a:t>Straż gminna (miejska)</a:t>
            </a:r>
            <a:r>
              <a:rPr lang="pl-PL" altLang="pl-PL" sz="1800">
                <a:solidFill>
                  <a:srgbClr val="000000"/>
                </a:solidFill>
                <a:latin typeface="Arial" panose="020B0604020202020204" pitchFamily="34" charset="0"/>
              </a:rPr>
              <a:t> ma uprawnienia do nakładania grzywien w postępowaniu mandatowym za wykroczenia w trybie przewidzianym przepisami o postępowaniu w sprawach o wykroczenia. Może zatem kontrolować przedsiębiorstwo w zakresie wyposażenia w urządzenia służące do zbierania odpadów oraz sposobu usuwania odpadów i nieczystości.</a:t>
            </a: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Przedstawiciele urzędów upoważnionych do kontroli mają prawo wstępu za okazaniem legitymacji i bez potrzeby uzyskania przepustki do pomieszczeń i obiektów, w których znajdują się urządzenia techniczne, swobodnego poruszania się w tych pomieszczeniach i obiektach oraz dostępu do tych urządzeń. Często poszczególne urzędy wspólnie prowadzą kontrolę przedsiębiorstwa.</a:t>
            </a: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Nie należy złośliwie utrudniać kontroli, bądź jej uniemożliwiać. W przypadku zapadnięcia niekorzystnej decyzji, kontrolowany ma prawo odwołać się od niej do instytucji nadrzędnej. Decyzję można także zaskarżyć do sądu administracyjnego z powodu jej niezgodności z prawem, na zasadach i w trybie określonym w przepisach ustawowych.</a:t>
            </a: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Na przykład, gdy przedsiębiorca zostanie wykreślony z rejestru działalności regulowanej, może się odwołać do Samorządowego Kolegium Odwoławczego, natomiast w przypadku negatywnej decyzji dyrektora TDT — do Ministra Infrastruktury.</a:t>
            </a:r>
          </a:p>
        </p:txBody>
      </p:sp>
    </p:spTree>
    <p:extLst>
      <p:ext uri="{BB962C8B-B14F-4D97-AF65-F5344CB8AC3E}">
        <p14:creationId xmlns:p14="http://schemas.microsoft.com/office/powerpoint/2010/main" val="3215634573"/>
      </p:ext>
    </p:extLst>
  </p:cSld>
  <p:clrMapOvr>
    <a:masterClrMapping/>
  </p:clrMapOvr>
  <p:transition spd="med"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Prostokąt 1"/>
          <p:cNvSpPr>
            <a:spLocks noChangeArrowheads="1"/>
          </p:cNvSpPr>
          <p:nvPr/>
        </p:nvSpPr>
        <p:spPr bwMode="auto">
          <a:xfrm>
            <a:off x="1703389" y="188913"/>
            <a:ext cx="8785225" cy="6462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0" fontAlgn="base" hangingPunct="0">
              <a:spcBef>
                <a:spcPct val="0"/>
              </a:spcBef>
              <a:spcAft>
                <a:spcPct val="0"/>
              </a:spcAft>
              <a:buFontTx/>
              <a:buNone/>
            </a:pPr>
            <a:r>
              <a:rPr lang="pl-PL" altLang="pl-PL" sz="1800" b="1" dirty="0">
                <a:solidFill>
                  <a:srgbClr val="000000"/>
                </a:solidFill>
                <a:latin typeface="Arial" panose="020B0604020202020204" pitchFamily="34" charset="0"/>
              </a:rPr>
              <a:t>Urzędy upoważnione do kontroli przedsiębiorstw samochodowych i ich uprawnienia</a:t>
            </a:r>
          </a:p>
          <a:p>
            <a:pPr algn="just" eaLnBrk="0" fontAlgn="base" hangingPunct="0">
              <a:spcBef>
                <a:spcPct val="0"/>
              </a:spcBef>
              <a:spcAft>
                <a:spcPct val="0"/>
              </a:spcAft>
              <a:buFontTx/>
              <a:buNone/>
            </a:pPr>
            <a:r>
              <a:rPr lang="pl-PL" altLang="pl-PL" sz="1800" dirty="0">
                <a:solidFill>
                  <a:srgbClr val="000000"/>
                </a:solidFill>
                <a:latin typeface="Arial" panose="020B0604020202020204" pitchFamily="34" charset="0"/>
              </a:rPr>
              <a:t>Działalność przedsiębiorstwa samochodowego musi być zgodna z unijnymi wymaganiami w zakresie ochrony środowiska i bhp. Przedsiębiorstwo musi mieć podpisane umowy na odbiór odpadów, zużytych olei i płynów oraz opakowań, uiszczać opłaty za odprowadzanie zanieczyszczeń do środowiska. Przy każdym urządzeniu powinny się znajdować instrukcje bhp. Stanowiska pracy, jak również używane produkty powinny mieć pisemne charakterystyki. Wszystko to może podlegać kontroli upoważnionych urzędów.</a:t>
            </a:r>
          </a:p>
          <a:p>
            <a:pPr algn="just" eaLnBrk="0" fontAlgn="base" hangingPunct="0">
              <a:spcBef>
                <a:spcPct val="0"/>
              </a:spcBef>
              <a:spcAft>
                <a:spcPct val="0"/>
              </a:spcAft>
              <a:buFontTx/>
              <a:buNone/>
            </a:pPr>
            <a:endParaRPr lang="pl-PL" altLang="pl-PL" sz="1800" dirty="0">
              <a:solidFill>
                <a:srgbClr val="000000"/>
              </a:solidFill>
              <a:latin typeface="Arial" panose="020B0604020202020204" pitchFamily="34" charset="0"/>
            </a:endParaRPr>
          </a:p>
          <a:p>
            <a:pPr algn="just" eaLnBrk="0" fontAlgn="base" hangingPunct="0">
              <a:spcBef>
                <a:spcPct val="0"/>
              </a:spcBef>
              <a:spcAft>
                <a:spcPct val="0"/>
              </a:spcAft>
              <a:buFontTx/>
              <a:buNone/>
            </a:pPr>
            <a:r>
              <a:rPr lang="pl-PL" altLang="pl-PL" sz="1800" dirty="0">
                <a:solidFill>
                  <a:srgbClr val="000000"/>
                </a:solidFill>
                <a:latin typeface="Arial" panose="020B0604020202020204" pitchFamily="34" charset="0"/>
              </a:rPr>
              <a:t>Należy pamiętać, że nie spełnienie wymagań dotyczących wybranych obszarów prowadzenia działalności gospodarczej może skutkować wysokimi karami finansowymi, zawieszeniem działalności albo likwidacją przedsiębiorstwa.</a:t>
            </a:r>
          </a:p>
          <a:p>
            <a:pPr algn="just" eaLnBrk="0" fontAlgn="base" hangingPunct="0">
              <a:spcBef>
                <a:spcPct val="0"/>
              </a:spcBef>
              <a:spcAft>
                <a:spcPct val="0"/>
              </a:spcAft>
              <a:buFontTx/>
              <a:buNone/>
            </a:pPr>
            <a:r>
              <a:rPr lang="pl-PL" altLang="pl-PL" sz="1800" dirty="0">
                <a:solidFill>
                  <a:srgbClr val="000000"/>
                </a:solidFill>
                <a:latin typeface="Arial" panose="020B0604020202020204" pitchFamily="34" charset="0"/>
              </a:rPr>
              <a:t>Urzędy upoważnione do kontroli przedsiębiorstw i ich uprawnienia są wymienione i określone w ustawie o swobodzie działalności gospodarczej lub innych dokumentach ustawowych i rozporządzeniach.</a:t>
            </a:r>
          </a:p>
          <a:p>
            <a:pPr algn="just" eaLnBrk="0" fontAlgn="base" hangingPunct="0">
              <a:spcBef>
                <a:spcPct val="0"/>
              </a:spcBef>
              <a:spcAft>
                <a:spcPct val="0"/>
              </a:spcAft>
              <a:buFontTx/>
              <a:buNone/>
            </a:pPr>
            <a:endParaRPr lang="pl-PL" altLang="pl-PL" sz="1800" dirty="0">
              <a:solidFill>
                <a:srgbClr val="000000"/>
              </a:solidFill>
              <a:latin typeface="Arial" panose="020B0604020202020204" pitchFamily="34" charset="0"/>
            </a:endParaRPr>
          </a:p>
          <a:p>
            <a:pPr algn="just" eaLnBrk="0" fontAlgn="base" hangingPunct="0">
              <a:spcBef>
                <a:spcPct val="0"/>
              </a:spcBef>
              <a:spcAft>
                <a:spcPct val="0"/>
              </a:spcAft>
              <a:buFontTx/>
              <a:buNone/>
            </a:pPr>
            <a:r>
              <a:rPr lang="pl-PL" altLang="pl-PL" sz="1800" dirty="0">
                <a:solidFill>
                  <a:srgbClr val="000000"/>
                </a:solidFill>
                <a:latin typeface="Arial" panose="020B0604020202020204" pitchFamily="34" charset="0"/>
              </a:rPr>
              <a:t>Zgodnie z ustawą, kontrola powinna być poprzedzona pisemnym zawiadomieniem przedsiębiorcy o zamiarze jej wszczęcia. Powinno ono zostać doręczone przedsiębiorcy nie wcześniej niż 30 dni i nie później niż 7 dni przed planowanym dniem rozpoczęcia kontroli. W szczególnych sytuacjach, wskazanych w ustawie, kontrola może być wszczęta bez zawiadomienia (np. gdy przedsiębiorca nie odbiera korespondencji).</a:t>
            </a:r>
          </a:p>
        </p:txBody>
      </p:sp>
    </p:spTree>
    <p:extLst>
      <p:ext uri="{BB962C8B-B14F-4D97-AF65-F5344CB8AC3E}">
        <p14:creationId xmlns:p14="http://schemas.microsoft.com/office/powerpoint/2010/main" val="1189388724"/>
      </p:ext>
    </p:extLst>
  </p:cSld>
  <p:clrMapOvr>
    <a:masterClrMapping/>
  </p:clrMapOvr>
  <p:transition spd="med"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9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7714" y="188913"/>
            <a:ext cx="5915025" cy="295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pic>
      <p:sp>
        <p:nvSpPr>
          <p:cNvPr id="125955" name="Prostokąt 2"/>
          <p:cNvSpPr>
            <a:spLocks noChangeArrowheads="1"/>
          </p:cNvSpPr>
          <p:nvPr/>
        </p:nvSpPr>
        <p:spPr bwMode="auto">
          <a:xfrm>
            <a:off x="1774825" y="3357563"/>
            <a:ext cx="864235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0" fontAlgn="base" hangingPunct="0">
              <a:spcBef>
                <a:spcPct val="0"/>
              </a:spcBef>
              <a:spcAft>
                <a:spcPct val="0"/>
              </a:spcAft>
              <a:buFontTx/>
              <a:buNone/>
            </a:pPr>
            <a:r>
              <a:rPr lang="pl-PL" altLang="pl-PL" sz="1800" b="1">
                <a:solidFill>
                  <a:srgbClr val="000000"/>
                </a:solidFill>
                <a:latin typeface="Arial" panose="020B0604020202020204" pitchFamily="34" charset="0"/>
              </a:rPr>
              <a:t>Urzędy uprawnione do kontroli przedsiębiorstw samochodowych</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Do kontrolowania przedsiębiorstw samochodowych są uprawnione:</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Urząd Skarbowy,</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Państwowa Inspekcja Pracy,</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Zakład Ubezpieczeń Społecznych,</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Urząd Dozoru Technicznego,</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Państwowa Straż Pożarna,</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Inspekcja Sanitarna,</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Inspekcja Ochrony Srodowiska,</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Główny Inspektorat Transportu Drogowego,</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Straż gminna (miejska).</a:t>
            </a:r>
          </a:p>
        </p:txBody>
      </p:sp>
    </p:spTree>
    <p:extLst>
      <p:ext uri="{BB962C8B-B14F-4D97-AF65-F5344CB8AC3E}">
        <p14:creationId xmlns:p14="http://schemas.microsoft.com/office/powerpoint/2010/main" val="3881053875"/>
      </p:ext>
    </p:extLst>
  </p:cSld>
  <p:clrMapOvr>
    <a:masterClrMapping/>
  </p:clrMapOvr>
  <p:transition spd="med"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Prostokąt 1"/>
          <p:cNvSpPr>
            <a:spLocks noChangeArrowheads="1"/>
          </p:cNvSpPr>
          <p:nvPr/>
        </p:nvSpPr>
        <p:spPr bwMode="auto">
          <a:xfrm>
            <a:off x="1774825" y="115889"/>
            <a:ext cx="8713788"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0" fontAlgn="base" hangingPunct="0">
              <a:spcBef>
                <a:spcPct val="0"/>
              </a:spcBef>
              <a:spcAft>
                <a:spcPct val="0"/>
              </a:spcAft>
              <a:buFontTx/>
              <a:buNone/>
            </a:pPr>
            <a:r>
              <a:rPr lang="pl-PL" altLang="pl-PL" sz="1800" b="1">
                <a:solidFill>
                  <a:srgbClr val="000000"/>
                </a:solidFill>
                <a:latin typeface="Arial" panose="020B0604020202020204" pitchFamily="34" charset="0"/>
              </a:rPr>
              <a:t>Uprawnienia urzędów przeprowadzających kontrolę</a:t>
            </a:r>
          </a:p>
          <a:p>
            <a:pPr algn="just" eaLnBrk="0" fontAlgn="base" hangingPunct="0">
              <a:spcBef>
                <a:spcPct val="0"/>
              </a:spcBef>
              <a:spcAft>
                <a:spcPct val="0"/>
              </a:spcAft>
              <a:buFontTx/>
              <a:buNone/>
            </a:pPr>
            <a:endParaRPr lang="pl-PL" altLang="pl-PL" sz="1800" b="1">
              <a:solidFill>
                <a:srgbClr val="000000"/>
              </a:solidFill>
              <a:latin typeface="Arial" panose="020B0604020202020204" pitchFamily="34" charset="0"/>
            </a:endParaRP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Ustawowym obowiązkiem </a:t>
            </a:r>
            <a:r>
              <a:rPr lang="pl-PL" altLang="pl-PL" sz="1800" b="1">
                <a:solidFill>
                  <a:srgbClr val="000000"/>
                </a:solidFill>
                <a:latin typeface="Arial" panose="020B0604020202020204" pitchFamily="34" charset="0"/>
              </a:rPr>
              <a:t>urzędu skarbowego </a:t>
            </a:r>
            <a:r>
              <a:rPr lang="pl-PL" altLang="pl-PL" sz="1800">
                <a:solidFill>
                  <a:srgbClr val="000000"/>
                </a:solidFill>
                <a:latin typeface="Arial" panose="020B0604020202020204" pitchFamily="34" charset="0"/>
              </a:rPr>
              <a:t>jest nadzór nad obowiązkami wynikającymi z przepisów prawa podatkowego:</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badania dokumentów i ewidencji objętych zakresem kontroli, zabezpieczania zebranych dowodów, dokonywania oględzin obiektu, legitymowania osób w celu ustalenia tożsamości, przesłuchiwania świadków, zasięgania opinii biegłych, zbierania niezbędnych materiałów w zakresie objętym kontrolą przesłuchiwania kontrolowanego,</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za zgodą prokuratora, dokonywania czynności kontrolnych w lokalu, w którym zamieszkuje osoba fizyczna zobowiązana do uiszczenia należności podatkowych,</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sprawdzania prawidłowości i rzetelności badanych dokumentów u kontrahentów kontrolowanego, którzy prowadzą działalność gospodarczą, bez względu na ich siedziby, </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żądania od kontrolowanego, będącego osobą fizyczną, złożenia oświadczenia o stanie majątkowym na określony dzień, jeżeli z toczącego się postępowania wynika, iż nie ujawnił on wszystkich obrotów lub przychodów mających istotne znaczenie dla ustalenia wysokości zobowiązań podatkowych,</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zawieszania postępowania kontrolnego, jeżeli w ciągu 14 dni od dnia wszczęcia kontroli nie ustalono danych identyfikujących kontrolowanego, lub umorzenia postępowania, jeśli od dnia wszczęcia postępowania upłynęło co najmniej 30 dni,</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wzywania kontrolowanego i inne osoby do złożenia wyjaśnień, jeżeli jest to niezbędne do wykonania czynności kontrolnych.</a:t>
            </a:r>
          </a:p>
        </p:txBody>
      </p:sp>
    </p:spTree>
    <p:extLst>
      <p:ext uri="{BB962C8B-B14F-4D97-AF65-F5344CB8AC3E}">
        <p14:creationId xmlns:p14="http://schemas.microsoft.com/office/powerpoint/2010/main" val="3957037009"/>
      </p:ext>
    </p:extLst>
  </p:cSld>
  <p:clrMapOvr>
    <a:masterClrMapping/>
  </p:clrMapOvr>
  <p:transition spd="med"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Prostokąt 1"/>
          <p:cNvSpPr>
            <a:spLocks noChangeArrowheads="1"/>
          </p:cNvSpPr>
          <p:nvPr/>
        </p:nvSpPr>
        <p:spPr bwMode="auto">
          <a:xfrm>
            <a:off x="1703388" y="188914"/>
            <a:ext cx="8856662"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Ponadto instytucja kontrolująca ma prawo w określonym w przepisach zakresie występować do banków, towarzystw funduszy powierniczych oraz podmiotów prowadzących przedsiębiorstwa maklerskie z żądaniem przekazania przez te instytucje informacji dotyczących osoby lub jednostki, w stosunku do której toczy się postępowanie kontrolne. </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Tx/>
              <a:buNone/>
            </a:pPr>
            <a:r>
              <a:rPr lang="pl-PL" altLang="pl-PL" sz="1800" b="1">
                <a:solidFill>
                  <a:srgbClr val="000000"/>
                </a:solidFill>
                <a:latin typeface="Arial" panose="020B0604020202020204" pitchFamily="34" charset="0"/>
              </a:rPr>
              <a:t>Państwowa Inspekcja Pracy (PIP) </a:t>
            </a:r>
            <a:r>
              <a:rPr lang="pl-PL" altLang="pl-PL" sz="1800">
                <a:solidFill>
                  <a:srgbClr val="000000"/>
                </a:solidFill>
                <a:latin typeface="Arial" panose="020B0604020202020204" pitchFamily="34" charset="0"/>
              </a:rPr>
              <a:t>nadzoruje prawidłową realizacją przepisów prawa pracy. Jej uprawnienia kontrolne dotyczą przestrzegania:</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przepisów prawa pracy, np. stosunku pracy, wynagrodzenia za pracę i innych świadczeń wynikających ze stosunku pracy, czasu pracy, urlopów wypoczynkowych, ochrony pracy kobiet, zatrudnienia młodocianych i osób niepełnosprawnych,</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przepisów bezpieczeństwa i higieny pracy oraz zapewniania właściwych warunków pracy,</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działań w zakresie bezpieczeństwa pracy w mechanicznych i lakierniczych warsztatach samochodowych dotyczących:</a:t>
            </a: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 przestrzegania przepisów bhp - kontrole ogólne (często przy współpracy z Urzędem Dozoru Technicznego),</a:t>
            </a: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 przestrzegania przepisów dotyczących chemikaliów, w tym rozporządzenia (WE) nr 1907/2006 Parlamentu Europejskiego i Rady w sprawie rejestracji, oceny, udzielania zezwoleń i stosowanych ograniczeń w zakresie chemikaliów,</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wymagań bhp przy projektowaniu, przebudowywaniu i modernizacji zakładów pracy, jak również wyposażenia, maszyn i innych urządzeń technicznych oraz technologii.</a:t>
            </a:r>
          </a:p>
        </p:txBody>
      </p:sp>
    </p:spTree>
    <p:extLst>
      <p:ext uri="{BB962C8B-B14F-4D97-AF65-F5344CB8AC3E}">
        <p14:creationId xmlns:p14="http://schemas.microsoft.com/office/powerpoint/2010/main" val="981017655"/>
      </p:ext>
    </p:extLst>
  </p:cSld>
  <p:clrMapOvr>
    <a:masterClrMapping/>
  </p:clrMapOvr>
  <p:transition spd="med"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Prostokąt 1"/>
          <p:cNvSpPr>
            <a:spLocks noChangeArrowheads="1"/>
          </p:cNvSpPr>
          <p:nvPr/>
        </p:nvSpPr>
        <p:spPr bwMode="auto">
          <a:xfrm>
            <a:off x="1774825" y="188914"/>
            <a:ext cx="8713788" cy="590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0" fontAlgn="base" hangingPunct="0">
              <a:spcBef>
                <a:spcPct val="0"/>
              </a:spcBef>
              <a:spcAft>
                <a:spcPct val="0"/>
              </a:spcAft>
              <a:buFontTx/>
              <a:buNone/>
            </a:pPr>
            <a:r>
              <a:rPr lang="pl-PL" altLang="pl-PL" sz="1800" b="1">
                <a:solidFill>
                  <a:srgbClr val="000000"/>
                </a:solidFill>
                <a:latin typeface="Arial" panose="020B0604020202020204" pitchFamily="34" charset="0"/>
              </a:rPr>
              <a:t>Zakład Ubezpieczeń Społecznych (ZUS) </a:t>
            </a:r>
            <a:r>
              <a:rPr lang="pl-PL" altLang="pl-PL" sz="1800">
                <a:solidFill>
                  <a:srgbClr val="000000"/>
                </a:solidFill>
                <a:latin typeface="Arial" panose="020B0604020202020204" pitchFamily="34" charset="0"/>
              </a:rPr>
              <a:t>nadzoruje realizację składek związanych z ubezpieczeniami społecznymi przez płatników, które dotyczą:</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zakresu i sposobu realizacji obowiązku zgłaszania pracowników do ubezpieczeń społecznych,</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prawidłowości i rzetelności obliczania składek, </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potrącania składek z przychodów ubezpieczonego oraz opłacania składek ubezpieczeniowych i innych, jak również wpłat, do których pobierania jest zobowiązany ZUS,</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ustalania uprawnień do świadczeń z ubezpieczeń społecznych, prawidłowość ich wypłacania oraz dokonywania rozliczeń ZUS z tego tytułu,</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prawidłowości i terminowości opracowywania przez pracodawców wniosków o przyznanie świadczeń emerytalnych i rentowych,</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wystawiania zaświadczeń i przekazywanie informacji (zgłaszanie danych) do celów ubezpieczeniowych,</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dokonywania oględzin składników majątku płatników zalegających z opłatą należności z tytułu składek.</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W trakcie kontroli inspektorzy mogą żądać od pracodawców potrzebnej im dokumentacji, w tym kopii deklaracji rozliczeniowych, formularzy zgłoszeniowych, imiennych raportów miesięcznych itp.</a:t>
            </a:r>
          </a:p>
        </p:txBody>
      </p:sp>
    </p:spTree>
    <p:extLst>
      <p:ext uri="{BB962C8B-B14F-4D97-AF65-F5344CB8AC3E}">
        <p14:creationId xmlns:p14="http://schemas.microsoft.com/office/powerpoint/2010/main" val="3115621299"/>
      </p:ext>
    </p:extLst>
  </p:cSld>
  <p:clrMapOvr>
    <a:masterClrMapping/>
  </p:clrMapOvr>
  <p:transition spd="med"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Prostokąt 1"/>
          <p:cNvSpPr>
            <a:spLocks noChangeArrowheads="1"/>
          </p:cNvSpPr>
          <p:nvPr/>
        </p:nvSpPr>
        <p:spPr bwMode="auto">
          <a:xfrm>
            <a:off x="1703389" y="188914"/>
            <a:ext cx="8785225" cy="618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0" fontAlgn="base" hangingPunct="0">
              <a:spcBef>
                <a:spcPct val="0"/>
              </a:spcBef>
              <a:spcAft>
                <a:spcPct val="0"/>
              </a:spcAft>
              <a:buFontTx/>
              <a:buNone/>
            </a:pPr>
            <a:r>
              <a:rPr lang="pl-PL" altLang="pl-PL" sz="1800" b="1">
                <a:solidFill>
                  <a:srgbClr val="000000"/>
                </a:solidFill>
                <a:latin typeface="Arial" panose="020B0604020202020204" pitchFamily="34" charset="0"/>
              </a:rPr>
              <a:t>Państwowa Straż Pożarna (PSP) </a:t>
            </a:r>
            <a:r>
              <a:rPr lang="pl-PL" altLang="pl-PL" sz="1800">
                <a:solidFill>
                  <a:srgbClr val="000000"/>
                </a:solidFill>
                <a:latin typeface="Arial" panose="020B0604020202020204" pitchFamily="34" charset="0"/>
              </a:rPr>
              <a:t>nadzoruje prawidłową realizacją przepisów</a:t>
            </a: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o ochronie przeciwpożarowej, a w tym:</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przestrzegania przepisów przeciwpożarowych,</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oceny zgodności rozwiązań technicznych zastosowanych w przedsiębiorstwie z wymaganiami ochrony przeciwpożarowej,</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rozpoznawania zagrożeń technicznych, chemicznych i ekologicznych,</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możliwości i warunków prowadzenia działań ratowniczych przez jednostki ochrony przeciwpożarowej,</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ustalania nieprawidłowości, które przyczyniły się do zaniedbań, powstania pożaru oraz okoliczności jego rozprzestrzenienia.</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Osoba uprawniona do czynności kontrolno-rozpoznawczych ma prawo wstępu do wszystkich obiektów i pomieszczeń firmy, z wyłączeniem części mieszkalnej.</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W razie stwierdzenia naruszenia przepisów przeciwpożarowych, PSP jest uprawniona do:</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nakazania usunięcia stwierdzonych uchybień w ustalonym terminie,</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wstrzymania robót (prac), zakazania używania maszyn, urządzeń lub środków transportowych oraz eksploatacji pomieszczeń, obiektów lub ich części, jeżeli stwierdzone uchybienia mogą powodować zagrożenie życia ludzi lub bezpośrednie niebezpieczeństwo powstania pożaru.</a:t>
            </a:r>
          </a:p>
        </p:txBody>
      </p:sp>
    </p:spTree>
    <p:extLst>
      <p:ext uri="{BB962C8B-B14F-4D97-AF65-F5344CB8AC3E}">
        <p14:creationId xmlns:p14="http://schemas.microsoft.com/office/powerpoint/2010/main" val="1732602991"/>
      </p:ext>
    </p:extLst>
  </p:cSld>
  <p:clrMapOvr>
    <a:masterClrMapping/>
  </p:clrMapOvr>
  <p:transition spd="med"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Prostokąt 1"/>
          <p:cNvSpPr>
            <a:spLocks noChangeArrowheads="1"/>
          </p:cNvSpPr>
          <p:nvPr/>
        </p:nvSpPr>
        <p:spPr bwMode="auto">
          <a:xfrm>
            <a:off x="1703388" y="0"/>
            <a:ext cx="8856662" cy="701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0" fontAlgn="base" hangingPunct="0">
              <a:spcBef>
                <a:spcPct val="0"/>
              </a:spcBef>
              <a:spcAft>
                <a:spcPct val="0"/>
              </a:spcAft>
              <a:buFontTx/>
              <a:buNone/>
            </a:pPr>
            <a:r>
              <a:rPr lang="pl-PL" altLang="pl-PL" sz="1800" b="1">
                <a:solidFill>
                  <a:srgbClr val="000000"/>
                </a:solidFill>
                <a:latin typeface="Arial" panose="020B0604020202020204" pitchFamily="34" charset="0"/>
              </a:rPr>
              <a:t>Inspekcja Ochrony Środowiska </a:t>
            </a:r>
            <a:r>
              <a:rPr lang="pl-PL" altLang="pl-PL" sz="1800">
                <a:solidFill>
                  <a:srgbClr val="000000"/>
                </a:solidFill>
                <a:latin typeface="Arial" panose="020B0604020202020204" pitchFamily="34" charset="0"/>
              </a:rPr>
              <a:t>nadzoruje przestrzeganie wymagań dotyczących ochrony środowiska. Kontrolerzy są uprawnieni do:</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wstępu wraz z pracownikami pomocniczymi, rzeczoznawcami i niezbędnym sprzętem na teren nieruchomości, obiektu lub ich części, tam gdzie jest prowadzona działalność gospodarcza przez całą dobę, a w godzinach od 6 do 22 — na pozostały teren,</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pobierania próbek, przeprowadzania niezbędnych badań lub wykonywania innych czynności kontrolnych w celu ustalenia stanu środowiska oraz oceny tego stanu w świetle przepisów o ochronie środowiska,</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oceny sposobów eksploatacji maszyn, urządzeń technicznych, w tym środków komunikacji i transportu,</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oceny skuteczności urządzeń chroniących środowisko, a także oceny stosowanych technologii i rozwiązań technicznych,</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żądania informacji oraz wzywania i przesłuchiwania osób w zakresie niezbędnym do ustalenia stanu faktycznego,</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żądania okazania dokumentów i udostępnienia wszelkich danych mających związek z kontrolą.</a:t>
            </a:r>
          </a:p>
          <a:p>
            <a:pPr algn="just" eaLnBrk="0" fontAlgn="base" hangingPunct="0">
              <a:spcBef>
                <a:spcPct val="0"/>
              </a:spcBef>
              <a:spcAft>
                <a:spcPct val="0"/>
              </a:spcAft>
              <a:buFont typeface="Wingdings" panose="05000000000000000000" pitchFamily="2" charset="2"/>
              <a:buChar char="Ø"/>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W razie stwierdzenia naruszenia przepisów o ochronie środowiska, przedsiębiorca:</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ma obowiązek usunąć w określonym terminie przyczyny szkodliwego oddziaływania na środowisko,</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może otrzymać karę pieniężną,</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musi zaprzestać działalności powodującej naruszenie wymagań ochrony środowiska.</a:t>
            </a:r>
          </a:p>
        </p:txBody>
      </p:sp>
    </p:spTree>
    <p:extLst>
      <p:ext uri="{BB962C8B-B14F-4D97-AF65-F5344CB8AC3E}">
        <p14:creationId xmlns:p14="http://schemas.microsoft.com/office/powerpoint/2010/main" val="4131640958"/>
      </p:ext>
    </p:extLst>
  </p:cSld>
  <p:clrMapOvr>
    <a:masterClrMapping/>
  </p:clrMapOvr>
  <p:transition spd="med"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Prostokąt 1"/>
          <p:cNvSpPr>
            <a:spLocks noChangeArrowheads="1"/>
          </p:cNvSpPr>
          <p:nvPr/>
        </p:nvSpPr>
        <p:spPr bwMode="auto">
          <a:xfrm>
            <a:off x="1774825" y="188914"/>
            <a:ext cx="8713788" cy="590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just" eaLnBrk="0" fontAlgn="base" hangingPunct="0">
              <a:spcBef>
                <a:spcPct val="0"/>
              </a:spcBef>
              <a:spcAft>
                <a:spcPct val="0"/>
              </a:spcAft>
              <a:buFontTx/>
              <a:buNone/>
            </a:pPr>
            <a:r>
              <a:rPr lang="pl-PL" altLang="pl-PL" sz="1800" b="1">
                <a:solidFill>
                  <a:srgbClr val="000000"/>
                </a:solidFill>
                <a:latin typeface="Arial" panose="020B0604020202020204" pitchFamily="34" charset="0"/>
              </a:rPr>
              <a:t>Urząd Dozoru Technicznego (UDT) </a:t>
            </a:r>
            <a:r>
              <a:rPr lang="pl-PL" altLang="pl-PL" sz="1800">
                <a:solidFill>
                  <a:srgbClr val="000000"/>
                </a:solidFill>
                <a:latin typeface="Arial" panose="020B0604020202020204" pitchFamily="34" charset="0"/>
              </a:rPr>
              <a:t>kontroluje bezpieczne funkcjonowanie urządzeń technicznych, które mogą stwarzać zagrożenie dla zdrowia lub życia ludzkiego oraz mienia i środowiska. Uprawnienia kontrolne dotyczą:</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nadzoru i kontroli przestrzegania przepisów o dozorze technicznym, a także przepisów i zasad z zakresu bezpieczeństwa techniki, dotyczących urządzeń technicznych;</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wykonywania dozoru technicznego nad urządzeniami technicznymi,</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wydawania decyzji administracyjnych w sprawach wynikających z wykonywania dozoru technicznego;</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prowadzenia ewidencji eksploatowanych w przedsiębiorstwie urządzeń technicznych,</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sprawdzania kwalifikacji osób wykonujących przeglądy i konserwację urządzeń (osoby te powinny posiadać zaświadczenia kwalifikacyjne wydane przez UDT),</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sprawdzenia realizacji przeglądów urządzeń zgodnie z instrukcjami eksploatacji,</a:t>
            </a:r>
          </a:p>
          <a:p>
            <a:pPr algn="just" eaLnBrk="0" fontAlgn="base" hangingPunct="0">
              <a:spcBef>
                <a:spcPct val="0"/>
              </a:spcBef>
              <a:spcAft>
                <a:spcPct val="0"/>
              </a:spcAft>
              <a:buFont typeface="Wingdings" panose="05000000000000000000" pitchFamily="2" charset="2"/>
              <a:buChar char="Ø"/>
            </a:pPr>
            <a:r>
              <a:rPr lang="pl-PL" altLang="pl-PL" sz="1800">
                <a:solidFill>
                  <a:srgbClr val="000000"/>
                </a:solidFill>
                <a:latin typeface="Arial" panose="020B0604020202020204" pitchFamily="34" charset="0"/>
              </a:rPr>
              <a:t> współpracy ze specjalistycznymi jednostkami dozoru technicznego w zakresie jego wykonywania.</a:t>
            </a:r>
          </a:p>
          <a:p>
            <a:pPr algn="just" eaLnBrk="0" fontAlgn="base" hangingPunct="0">
              <a:spcBef>
                <a:spcPct val="0"/>
              </a:spcBef>
              <a:spcAft>
                <a:spcPct val="0"/>
              </a:spcAft>
              <a:buFontTx/>
              <a:buNone/>
            </a:pPr>
            <a:endParaRPr lang="pl-PL" altLang="pl-PL" sz="1800">
              <a:solidFill>
                <a:srgbClr val="000000"/>
              </a:solidFill>
              <a:latin typeface="Arial" panose="020B0604020202020204" pitchFamily="34" charset="0"/>
            </a:endParaRPr>
          </a:p>
          <a:p>
            <a:pPr algn="just" eaLnBrk="0" fontAlgn="base" hangingPunct="0">
              <a:spcBef>
                <a:spcPct val="0"/>
              </a:spcBef>
              <a:spcAft>
                <a:spcPct val="0"/>
              </a:spcAft>
              <a:buFontTx/>
              <a:buNone/>
            </a:pPr>
            <a:r>
              <a:rPr lang="pl-PL" altLang="pl-PL" sz="1800">
                <a:solidFill>
                  <a:srgbClr val="000000"/>
                </a:solidFill>
                <a:latin typeface="Arial" panose="020B0604020202020204" pitchFamily="34" charset="0"/>
              </a:rPr>
              <a:t>Urządzenia techniczne objęte dozorem technicznym (w przedsiębiorstwie samochodowym to przede wszystkim dźwigniki i sprężarki), mogą być eksploatowane tylko na podstawie odpowiednich zezwoleń wydanych przez UDT.</a:t>
            </a:r>
          </a:p>
        </p:txBody>
      </p:sp>
    </p:spTree>
    <p:extLst>
      <p:ext uri="{BB962C8B-B14F-4D97-AF65-F5344CB8AC3E}">
        <p14:creationId xmlns:p14="http://schemas.microsoft.com/office/powerpoint/2010/main" val="3361543331"/>
      </p:ext>
    </p:extLst>
  </p:cSld>
  <p:clrMapOvr>
    <a:masterClrMapping/>
  </p:clrMapOvr>
  <p:transition spd="med" advClick="0"/>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rojekt domyślny">
      <a:majorFont>
        <a:latin typeface="Times New Roman"/>
        <a:ea typeface=""/>
        <a:cs typeface=""/>
      </a:majorFont>
      <a:minorFont>
        <a:latin typeface="Times New Roman"/>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66CC"/>
        </a:solidFill>
        <a:ln w="19050" cap="flat" cmpd="sng" algn="ctr">
          <a:solidFill>
            <a:srgbClr val="99CCFF"/>
          </a:solidFill>
          <a:prstDash val="solid"/>
          <a:round/>
          <a:headEnd type="none" w="med" len="med"/>
          <a:tailEnd type="none" w="med" len="med"/>
        </a:ln>
        <a:effectLst>
          <a:outerShdw dist="35921" dir="2700000" algn="ctr" rotWithShape="0">
            <a:srgbClr val="990000"/>
          </a:outerShdw>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pl-PL" sz="32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0066CC"/>
        </a:solidFill>
        <a:ln w="19050" cap="flat" cmpd="sng" algn="ctr">
          <a:solidFill>
            <a:srgbClr val="99CCFF"/>
          </a:solidFill>
          <a:prstDash val="solid"/>
          <a:round/>
          <a:headEnd type="none" w="med" len="med"/>
          <a:tailEnd type="none" w="med" len="med"/>
        </a:ln>
        <a:effectLst>
          <a:outerShdw dist="35921" dir="2700000" algn="ctr" rotWithShape="0">
            <a:srgbClr val="990000"/>
          </a:outerShdw>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pl-PL" sz="3200" b="1" i="0" u="none" strike="noStrike" cap="none" normalizeH="0" baseline="0" smtClean="0">
            <a:ln>
              <a:noFill/>
            </a:ln>
            <a:solidFill>
              <a:schemeClr val="tx1"/>
            </a:solidFill>
            <a:effectLst/>
            <a:latin typeface="Arial" charset="0"/>
          </a:defRPr>
        </a:defPPr>
      </a:lstStyle>
    </a:lnDef>
  </a:objectDefaults>
  <a:extraClrSchemeLst>
    <a:extraClrScheme>
      <a:clrScheme name="Projekt domyśln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ojekt domyśln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ojekt domyśln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ojekt domyśln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Words>1500</Words>
  <Application>Microsoft Office PowerPoint</Application>
  <PresentationFormat>Panoramiczny</PresentationFormat>
  <Paragraphs>95</Paragraphs>
  <Slides>10</Slides>
  <Notes>0</Notes>
  <HiddenSlides>0</HiddenSlides>
  <MMClips>0</MMClips>
  <ScaleCrop>false</ScaleCrop>
  <HeadingPairs>
    <vt:vector size="6" baseType="variant">
      <vt:variant>
        <vt:lpstr>Używane czcionki</vt:lpstr>
      </vt:variant>
      <vt:variant>
        <vt:i4>5</vt:i4>
      </vt:variant>
      <vt:variant>
        <vt:lpstr>Motyw</vt:lpstr>
      </vt:variant>
      <vt:variant>
        <vt:i4>2</vt:i4>
      </vt:variant>
      <vt:variant>
        <vt:lpstr>Tytuły slajdów</vt:lpstr>
      </vt:variant>
      <vt:variant>
        <vt:i4>10</vt:i4>
      </vt:variant>
    </vt:vector>
  </HeadingPairs>
  <TitlesOfParts>
    <vt:vector size="17" baseType="lpstr">
      <vt:lpstr>Arial</vt:lpstr>
      <vt:lpstr>Calibri</vt:lpstr>
      <vt:lpstr>Calibri Light</vt:lpstr>
      <vt:lpstr>Times New Roman</vt:lpstr>
      <vt:lpstr>Wingdings</vt:lpstr>
      <vt:lpstr>Motyw pakietu Office</vt:lpstr>
      <vt:lpstr>Projekt domyślny</vt:lpstr>
      <vt:lpstr>Urzędy upoważnione do kontroli przedsiębiorstw samochodowych</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Urzędy upoważnione do kontroli przedsiębiorstw samochodowych</dc:title>
  <dc:creator>muszynski@rolnik.edu.pl</dc:creator>
  <cp:lastModifiedBy>muszynski@rolnik.edu.pl</cp:lastModifiedBy>
  <cp:revision>2</cp:revision>
  <dcterms:created xsi:type="dcterms:W3CDTF">2020-12-02T17:23:21Z</dcterms:created>
  <dcterms:modified xsi:type="dcterms:W3CDTF">2020-12-02T17:24:57Z</dcterms:modified>
</cp:coreProperties>
</file>