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48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54DF-1ECF-495A-A00A-1701E14781EC}" type="datetimeFigureOut">
              <a:rPr lang="pl-PL" smtClean="0"/>
              <a:t>27.09.2020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B791-2DAA-4727-9618-EA869C294A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6954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54DF-1ECF-495A-A00A-1701E14781EC}" type="datetimeFigureOut">
              <a:rPr lang="pl-PL" smtClean="0"/>
              <a:t>27.09.2020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B791-2DAA-4727-9618-EA869C294A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3372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54DF-1ECF-495A-A00A-1701E14781EC}" type="datetimeFigureOut">
              <a:rPr lang="pl-PL" smtClean="0"/>
              <a:t>27.09.2020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B791-2DAA-4727-9618-EA869C294A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5047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4731D-6935-4AA4-8965-A9AEB8ADDF24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08299"/>
      </p:ext>
    </p:extLst>
  </p:cSld>
  <p:clrMapOvr>
    <a:masterClrMapping/>
  </p:clrMapOvr>
  <p:transition spd="med"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CE86A-A970-4D99-BA2C-F17059D03AAB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48896"/>
      </p:ext>
    </p:extLst>
  </p:cSld>
  <p:clrMapOvr>
    <a:masterClrMapping/>
  </p:clrMapOvr>
  <p:transition spd="med"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AE888-5125-4A5D-A332-DABE0652EE4D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774802"/>
      </p:ext>
    </p:extLst>
  </p:cSld>
  <p:clrMapOvr>
    <a:masterClrMapping/>
  </p:clrMapOvr>
  <p:transition spd="med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62892-AA34-4341-BCDF-5A68B4B1BEEA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090625"/>
      </p:ext>
    </p:extLst>
  </p:cSld>
  <p:clrMapOvr>
    <a:masterClrMapping/>
  </p:clrMapOvr>
  <p:transition spd="med"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D05A9-008B-41EB-B550-83775452390F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273233"/>
      </p:ext>
    </p:extLst>
  </p:cSld>
  <p:clrMapOvr>
    <a:masterClrMapping/>
  </p:clrMapOvr>
  <p:transition spd="med"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4212F-CD63-4330-B973-5CFE5A134A44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951928"/>
      </p:ext>
    </p:extLst>
  </p:cSld>
  <p:clrMapOvr>
    <a:masterClrMapping/>
  </p:clrMapOvr>
  <p:transition spd="med"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CA6CF-B5D6-4E10-A562-103FC7ACAD46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507118"/>
      </p:ext>
    </p:extLst>
  </p:cSld>
  <p:clrMapOvr>
    <a:masterClrMapping/>
  </p:clrMapOvr>
  <p:transition spd="med"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C77B0-35D6-48FC-B1E5-7CE038F96C19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12156"/>
      </p:ext>
    </p:extLst>
  </p:cSld>
  <p:clrMapOvr>
    <a:masterClrMapping/>
  </p:clrMapOvr>
  <p:transition spd="med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54DF-1ECF-495A-A00A-1701E14781EC}" type="datetimeFigureOut">
              <a:rPr lang="pl-PL" smtClean="0"/>
              <a:t>27.09.2020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B791-2DAA-4727-9618-EA869C294A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939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8A0CC-3ED1-46F7-A798-D7212EE5317A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170441"/>
      </p:ext>
    </p:extLst>
  </p:cSld>
  <p:clrMapOvr>
    <a:masterClrMapping/>
  </p:clrMapOvr>
  <p:transition spd="med"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D396B-F0E3-496B-BD56-A09395803E4A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089460"/>
      </p:ext>
    </p:extLst>
  </p:cSld>
  <p:clrMapOvr>
    <a:masterClrMapping/>
  </p:clrMapOvr>
  <p:transition spd="med"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C9D61-B9C7-409F-9EEE-55EF0D497E1B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81943"/>
      </p:ext>
    </p:extLst>
  </p:cSld>
  <p:clrMapOvr>
    <a:masterClrMapping/>
  </p:clrMapOvr>
  <p:transition spd="med"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55A22-453F-4524-AFEB-40ADD49B4DB1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029280"/>
      </p:ext>
    </p:extLst>
  </p:cSld>
  <p:clrMapOvr>
    <a:masterClrMapping/>
  </p:clrMapOvr>
  <p:transition spd="med" advClick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465F6-F064-490B-BA0A-97B4D8226345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48733"/>
      </p:ext>
    </p:extLst>
  </p:cSld>
  <p:clrMapOvr>
    <a:masterClrMapping/>
  </p:clrMapOvr>
  <p:transition spd="med" advClick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ytuł, zawartość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F1417-826D-4692-80C8-7D24BECB9108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981578"/>
      </p:ext>
    </p:extLst>
  </p:cSld>
  <p:clrMapOvr>
    <a:masterClrMapping/>
  </p:clrMapOvr>
  <p:transition spd="med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54DF-1ECF-495A-A00A-1701E14781EC}" type="datetimeFigureOut">
              <a:rPr lang="pl-PL" smtClean="0"/>
              <a:t>27.09.2020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B791-2DAA-4727-9618-EA869C294A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2283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54DF-1ECF-495A-A00A-1701E14781EC}" type="datetimeFigureOut">
              <a:rPr lang="pl-PL" smtClean="0"/>
              <a:t>27.09.2020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B791-2DAA-4727-9618-EA869C294A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3744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54DF-1ECF-495A-A00A-1701E14781EC}" type="datetimeFigureOut">
              <a:rPr lang="pl-PL" smtClean="0"/>
              <a:t>27.09.2020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B791-2DAA-4727-9618-EA869C294A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8701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54DF-1ECF-495A-A00A-1701E14781EC}" type="datetimeFigureOut">
              <a:rPr lang="pl-PL" smtClean="0"/>
              <a:t>27.09.2020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B791-2DAA-4727-9618-EA869C294A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2195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54DF-1ECF-495A-A00A-1701E14781EC}" type="datetimeFigureOut">
              <a:rPr lang="pl-PL" smtClean="0"/>
              <a:t>27.09.2020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B791-2DAA-4727-9618-EA869C294A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5265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54DF-1ECF-495A-A00A-1701E14781EC}" type="datetimeFigureOut">
              <a:rPr lang="pl-PL" smtClean="0"/>
              <a:t>27.09.2020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B791-2DAA-4727-9618-EA869C294A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5686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54DF-1ECF-495A-A00A-1701E14781EC}" type="datetimeFigureOut">
              <a:rPr lang="pl-PL" smtClean="0"/>
              <a:t>27.09.2020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B791-2DAA-4727-9618-EA869C294A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3869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854DF-1ECF-495A-A00A-1701E14781EC}" type="datetimeFigureOut">
              <a:rPr lang="pl-PL" smtClean="0"/>
              <a:t>27.09.2020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6B791-2DAA-4727-9618-EA869C294A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569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CC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wzorzec stylu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wzorce stylu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anose="02020603050405020304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4B9C87-1294-4AF1-9C3A-5E76C2EA1D68}" type="slidenum">
              <a:rPr lang="pl-PL" altLang="pl-PL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87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med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1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1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1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1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1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1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1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516243" y="5497550"/>
            <a:ext cx="6400801" cy="1360449"/>
          </a:xfrm>
        </p:spPr>
        <p:txBody>
          <a:bodyPr/>
          <a:lstStyle/>
          <a:p>
            <a:r>
              <a:rPr lang="pl-PL" dirty="0" smtClean="0"/>
              <a:t>PRACOWNIA ORGANIZACJI I ZARZĄDZANIA PRZEDSIĘBIORSTWEM SAMOCHODOWYM</a:t>
            </a:r>
          </a:p>
          <a:p>
            <a:r>
              <a:rPr lang="pl-PL" dirty="0" smtClean="0"/>
              <a:t>IV TPS</a:t>
            </a:r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1501698" y="0"/>
            <a:ext cx="9144000" cy="1313173"/>
          </a:xfrm>
        </p:spPr>
        <p:txBody>
          <a:bodyPr>
            <a:normAutofit/>
          </a:bodyPr>
          <a:lstStyle/>
          <a:p>
            <a:r>
              <a:rPr lang="pl-PL" altLang="pl-PL" sz="4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Zasady sporządzania dokumentacji szkód komunikacyjnych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427543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4" y="188914"/>
            <a:ext cx="4167187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Prostokąt 2"/>
          <p:cNvSpPr>
            <a:spLocks noChangeArrowheads="1"/>
          </p:cNvSpPr>
          <p:nvPr/>
        </p:nvSpPr>
        <p:spPr bwMode="auto">
          <a:xfrm>
            <a:off x="1774825" y="3582989"/>
            <a:ext cx="864235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Szkoda może być </a:t>
            </a: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całkowita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lub </a:t>
            </a: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częściowa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. Prawo polskie nie definiuje pojęcia szkody całkowitej i stanowi, że jeżeli przywrócenie stanu poprzedniego jest niemożliwe albo pociąga za sobą nadmierne trudności lub koszty, poszkodowany otrzymuje świadczenie pieniężne. Określenie progu opłacalności naprawy, a tym samym szkody jako całkowitej, jest różne w zależności od rodzaju ubezpieczenia (OC lub AC).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W odniesieniu do ubezpieczenia OC szkoda częściowa jest wówczas, gdy uszkodzony pojazd nadaje się do naprawy, a koszt naprawy nie przekracza jego wartości w dniu ustalenia odszkodowania przez zakład ubezpieczeń. Szkoda całkowita zaś, gdy pojazd uległ zniszczeniu w takim stopniu, że nie nadaje się do naprawy, albo gdy jej koszt przekracza wartość pojazdu w dniu likwidacji szkody.</a:t>
            </a:r>
          </a:p>
        </p:txBody>
      </p:sp>
    </p:spTree>
    <p:extLst>
      <p:ext uri="{BB962C8B-B14F-4D97-AF65-F5344CB8AC3E}">
        <p14:creationId xmlns:p14="http://schemas.microsoft.com/office/powerpoint/2010/main" val="499491239"/>
      </p:ext>
    </p:extLst>
  </p:cSld>
  <p:clrMapOvr>
    <a:masterClrMapping/>
  </p:clrMapOvr>
  <p:transition spd="med"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Prostokąt 1"/>
          <p:cNvSpPr>
            <a:spLocks noChangeArrowheads="1"/>
          </p:cNvSpPr>
          <p:nvPr/>
        </p:nvSpPr>
        <p:spPr bwMode="auto">
          <a:xfrm>
            <a:off x="1703388" y="1"/>
            <a:ext cx="8856662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Programy do rozliczania szkód komunikacyjnych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l-PL" altLang="pl-PL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Towarzystwa ubezpieczeniowe, rzeczoznawcy techniki samochodowej, serwisy i warsztaty samochodowe do rozliczania szkód komunikacyjnych najczęściej stosują programy Audatex i Eurotax.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Program Audatex 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służy do kalkulacji kosztów napraw związanych z likwidacją szkód komunikacyjnych. Dane zawarte w programie pochodzą głównie od producentów pojazdów samochodowych lub importerów (części zamienne). Są one okresowo uzupełniane i aktualizowane. W bazie programu są zawarte dane dotyczące samochodów osobowych, dostawczych, ciężarowych i motocykli. Baza danych jest zróżnicowana liczbowo w zakresie występowania poszczególnych marek i typów pojazdów. Zawiera także ceny części zamiennych, dane pozwalające na oszacowanie kosztów materiałów lakierowych w naprawie, czasy wymiany elementów, a także umożliwia kalkulowanie szkód z wykorzystaniem baz archiwalnych np. na potrzeby sądów. Najliczniejszą grupę w bazie stanowią samochody osobowe.</a:t>
            </a: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4" y="4221164"/>
            <a:ext cx="4383087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973366"/>
      </p:ext>
    </p:extLst>
  </p:cSld>
  <p:clrMapOvr>
    <a:masterClrMapping/>
  </p:clrMapOvr>
  <p:transition spd="med"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88914"/>
            <a:ext cx="6985000" cy="654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618992"/>
      </p:ext>
    </p:extLst>
  </p:cSld>
  <p:clrMapOvr>
    <a:masterClrMapping/>
  </p:clrMapOvr>
  <p:transition spd="med"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Prostokąt 1"/>
          <p:cNvSpPr>
            <a:spLocks noChangeArrowheads="1"/>
          </p:cNvSpPr>
          <p:nvPr/>
        </p:nvSpPr>
        <p:spPr bwMode="auto">
          <a:xfrm>
            <a:off x="1703389" y="188913"/>
            <a:ext cx="8713787" cy="646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Program ma budowę modułową, co umożliwia automatyzację kolejnych kroków likwidacji szkody, bez konieczności ponownego wprowadzania danych.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l-PL" altLang="pl-PL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Przeznaczenie poszczególnych modułów programu Audatex: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AudaStation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narzędzie softwarowe do kalkulowania kosztów szkód komunikacyjnych.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AudaShare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rozszerza możliwości AudaStation o zarządzanie kalkulacjami oraz eksport i import danych do systemów zewnętrznych.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AudaOptima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program do optymalizacji części przy określaniu kosztów naprawy uszkodzonego pojazdu, korzystając z alternatywnych części zamiennych (GVO).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AudaSalvage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internetowa giełda pojazdów uszkodzonych.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AudaUpdate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uzupełnienie programu AudaStation, umożliwiające dokonywanie bezśredniej aktualizacji oprogramowania i baz danych z serwera Audatex.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AudaVin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identyfikacja (online) wyposażenia fabrycznego pojazdu na podstawie numeru nadwozia (VIN).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AudaNet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moduł internetowy, umożliwiający kalkulowanie kosztów naprawy pojazdu oraz komunikację elektroniczną z podmiotami działającymi w ramach rynku likwidacji szkód komunikacyjnych.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AudaSync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serwer pośredni znajdujący się w sieci użytkownika; służy do łączenia grup roboczych firmy z serwerem Audatex.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Info Expert 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program współpracujący z Audatex w zakresie wyceny wartości rynkowej samochodu oraz wyceny pozostałości w trakcie likwidacji szkody komunikacyjnej.</a:t>
            </a:r>
          </a:p>
        </p:txBody>
      </p:sp>
    </p:spTree>
    <p:extLst>
      <p:ext uri="{BB962C8B-B14F-4D97-AF65-F5344CB8AC3E}">
        <p14:creationId xmlns:p14="http://schemas.microsoft.com/office/powerpoint/2010/main" val="250206815"/>
      </p:ext>
    </p:extLst>
  </p:cSld>
  <p:clrMapOvr>
    <a:masterClrMapping/>
  </p:clrMapOvr>
  <p:transition spd="med"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Prostokąt 1"/>
          <p:cNvSpPr>
            <a:spLocks noChangeArrowheads="1"/>
          </p:cNvSpPr>
          <p:nvPr/>
        </p:nvSpPr>
        <p:spPr bwMode="auto">
          <a:xfrm>
            <a:off x="1703389" y="188913"/>
            <a:ext cx="878522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Głównym założeniem programu Audatex jest dostarczenie wszystkim użytkownikom jednorodnych i rzetelnych danych do kalkulacji kosztów naprawy samochodu po wypadku. Służą temu formularze typu i moduły kalkulacyjne.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l-PL" altLang="pl-PL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Formularz typu 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zawiera dwa bardzo ważne elementy: identyfikację pojazdu oraz strefy pojazdu. </a:t>
            </a: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Identyfikacja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zawiera istotne, z punktu widzenia kalkulacji napraw powypadkowych, warianty wyposażenia pojazdu, które producent oferował w danym modelu. Precyzyjne określenie wyposażenia pojazdu może mieć wpływ na koszt robocizny oraz koszt części zamiennych. Strefy pojazdu przedstawiają graficzne odwzorowanie części i zespołów pojazdu. Formularz jest doskonałym źródłem informacji na temat konstrukcji pojazdu, umiejscowienia części i ich kompletacji oraz technologii naprawy.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l-PL" altLang="pl-PL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Moduły kalkulacyjne służą do właściwego wykonana i zarządzania kalkulacją naprawy.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l-PL" altLang="pl-PL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Posługiwanie się programem wymaga znajomości operacji napraw, ich oznaczania i zasad stosowania. Są to skróty literowe pochodzące od pierwszej litery słów niemieckich lub litery w połączeniu z cyfrą. Służą zadawaniu w programie Audatex odpowiednich rodzajów prac występujących w naprawach pojazdów. </a:t>
            </a:r>
          </a:p>
        </p:txBody>
      </p:sp>
    </p:spTree>
    <p:extLst>
      <p:ext uri="{BB962C8B-B14F-4D97-AF65-F5344CB8AC3E}">
        <p14:creationId xmlns:p14="http://schemas.microsoft.com/office/powerpoint/2010/main" val="2022642780"/>
      </p:ext>
    </p:extLst>
  </p:cSld>
  <p:clrMapOvr>
    <a:masterClrMapping/>
  </p:clrMapOvr>
  <p:transition spd="med"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6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201429"/>
      </p:ext>
    </p:extLst>
  </p:cSld>
  <p:clrMapOvr>
    <a:masterClrMapping/>
  </p:clrMapOvr>
  <p:transition spd="med"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/>
          <a:stretch>
            <a:fillRect/>
          </a:stretch>
        </p:blipFill>
        <p:spPr bwMode="auto">
          <a:xfrm>
            <a:off x="2711450" y="34926"/>
            <a:ext cx="6840538" cy="671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242074"/>
      </p:ext>
    </p:extLst>
  </p:cSld>
  <p:clrMapOvr>
    <a:masterClrMapping/>
  </p:clrMapOvr>
  <p:transition spd="med"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Prostokąt 2"/>
          <p:cNvSpPr>
            <a:spLocks noChangeArrowheads="1"/>
          </p:cNvSpPr>
          <p:nvPr/>
        </p:nvSpPr>
        <p:spPr bwMode="auto">
          <a:xfrm>
            <a:off x="1774825" y="188914"/>
            <a:ext cx="8642350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Listę dostępnych rodzajów operacji dla danej części ustała producent pojazdu i zależy ona od dopuszczalności naprawy tej części. W zależności od wybranego elementu pojazdu każdorazowo są pokazywane dostępne rodzaje operacji naprawczych, które użytkownik wprowadza do systemu poprzez kliknięcie myszą.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l-PL" altLang="pl-PL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Wymiana (E) 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jest operacją, która wywołuje wchodzące w jej skład czynności i materiały wynikające z instrukcji technologicznych i katalogu części zamiennych. Zasadę tę określa się mianem „kompletności operacji”. Tam, gdzie przewidział producent, jest dostępna operacja </a:t>
            </a: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ET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- wymiana częściowa oraz </a:t>
            </a: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TE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- część zamienna do wymiany częściowej.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Operacja </a:t>
            </a: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naprawy (I) 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obejmuje zakres koniecznych prac, ustalany indywidualnie w zależności od rodzaju, charakteru i miejsca uszkodzenia części oraz przyjętej technologii naprawy. </a:t>
            </a: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Dla operacji (I) należy pamiętać o podaniu czasu naprawy. Jest on podawany w jednostkach czasowych (JC)2.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Operacja </a:t>
            </a: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IT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- naprawa częściowa - jest dostępna tam, gdzie przewidział to producent. Operacja naprawa i lakierowanie elementu jest możliwa w części określanej strefą.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Operacja </a:t>
            </a: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prace dodatkowe (N) 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wynika z instrukcji napraw producenta.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Operacja </a:t>
            </a: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sprawdzenie (P) 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obejmuje czas czynności związanych ze sprawdzeniem stanu technicznego zespołu lub części.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Operacja </a:t>
            </a: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pomiary (V)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obejmuje pomiary geometrii układu kierowniczego i parametry stanu układu jezdnego. </a:t>
            </a:r>
          </a:p>
        </p:txBody>
      </p:sp>
    </p:spTree>
    <p:extLst>
      <p:ext uri="{BB962C8B-B14F-4D97-AF65-F5344CB8AC3E}">
        <p14:creationId xmlns:p14="http://schemas.microsoft.com/office/powerpoint/2010/main" val="206796776"/>
      </p:ext>
    </p:extLst>
  </p:cSld>
  <p:clrMapOvr>
    <a:masterClrMapping/>
  </p:clrMapOvr>
  <p:transition spd="med"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Prostokąt 1"/>
          <p:cNvSpPr>
            <a:spLocks noChangeArrowheads="1"/>
          </p:cNvSpPr>
          <p:nvPr/>
        </p:nvSpPr>
        <p:spPr bwMode="auto">
          <a:xfrm>
            <a:off x="1631951" y="0"/>
            <a:ext cx="8856663" cy="701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Operacja </a:t>
            </a: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konserwacja profili zamkniętych (H) 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jest związana z zabezpieczeniem profili zamkniętych nadwozia według katalogu producenta i obejmuje tylko czas czynności konserwacyjnych (nie obejmuje materiałów koniecznych do konserwacji).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Operacja </a:t>
            </a: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konserwacja powierzchni płaskich (U), 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czyli zabezpieczenie podwozia przed korozją.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Operacje </a:t>
            </a: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inne (S) 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- (prace dodatkowe, pozycje niestandardowe) stosuje się z kodem 1000, np.; oklejanie pojazdu naklejkami reklamowymi, mycie pojazdu. czyszczenie tapicerki, wartość płynów chłodzącego i hamulcowego oraz czynnika układu klimatyzacji.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Operacja </a:t>
            </a: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lakierowanie (L)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jest stosowana do rozliczania napraw według danych producenta. Nie uwzględnia ona czasu szpachlowania kitem szpachlowym (szpachlą grubą) i demontażu elementów, które trzeba do lakierowania zdemontować (klamki, elementy ozdobne itp.). Opcje operacji lakierowania są inne dla elementów metalowych (operacje — LE, L, LI. LII) i inne dla elementów z tworzyw sztucznych (operacje — LEi, LE2, LE3, L. LI).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Istnieje także operacja (LV) powłoka lakierowa użyteczna (podczas naprawy nie została uszkodzona — eliminuje automatykę lakierowania).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l-PL" altLang="pl-PL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W programie Audatex rozróżnia się trzy metody lakierowania: </a:t>
            </a: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Y8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- lakierowanie elementów w stanie wybudowanym na stojaku, tzn. element jest lakierowany „na gotowo” poza pojazdem, </a:t>
            </a: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Y6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- lakierowanie elementów w stanie wbudowanym na pojeździe (nie uwzględnia cieniowania sąsiadujących elementów). </a:t>
            </a: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Y7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- wstępne lakierowanie elementów w stanie wybudowanym na stojaku (dotyczy powierzchni niedostępnych po zamontowaniu), a następnie lakierowanie powierzchni zewnętrznych elementu w stanie wbudowanym na pojeździe.</a:t>
            </a:r>
          </a:p>
        </p:txBody>
      </p:sp>
    </p:spTree>
    <p:extLst>
      <p:ext uri="{BB962C8B-B14F-4D97-AF65-F5344CB8AC3E}">
        <p14:creationId xmlns:p14="http://schemas.microsoft.com/office/powerpoint/2010/main" val="405205336"/>
      </p:ext>
    </p:extLst>
  </p:cSld>
  <p:clrMapOvr>
    <a:masterClrMapping/>
  </p:clrMapOvr>
  <p:transition spd="med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Prostokąt 1"/>
          <p:cNvSpPr>
            <a:spLocks noChangeArrowheads="1"/>
          </p:cNvSpPr>
          <p:nvPr/>
        </p:nvSpPr>
        <p:spPr bwMode="auto">
          <a:xfrm>
            <a:off x="1703389" y="188913"/>
            <a:ext cx="8785225" cy="646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System Eurotax 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umożliwia wykonanie: wyceny wartości pojazdu używanego, kosztorysu naprawy powypadkowej oraz wartości pozostałości pojazdu. Dane zawarte w systemie pochodzą głównie od producentów pojazdów samochodowych lub importerów, a także przedsiębiorstw działających na rynku motoryzacyjnym. Tak jak w programie Audatex, są one okresowo uzupełniane i aktualizowane. Baza systemu Eurotax zawiera dane dotyczące samochodów osobowych, terenowych, dostawczych, ciężarowych i motocykli. Jest ona zróżnicowana liczbowo w zakresie poszczególnych marek i typów pojazdów. Najliczniejszą grupę stanowią samochody osobowe.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l-PL" altLang="pl-PL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Na rynku polskim podstawowym programem opartym na systemie Eurotax jest </a:t>
            </a: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Carwert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. Umożliwia on wycenę wartości pojazdu używanego, kalkulację kosztów naprawy powypadkowej samochodu, wycenę wartości pozostałości. (wartości pojazdu w stanie uszkodzonym). Baza danych programu Carwert zawiera również: ceny nowych samochodów, notowania wartości pojazdów używanych, archiwalne notowania pojazdów, ceny części zamiennych, ceny materiałów lakierowych oraz normy czasowe.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l-PL" altLang="pl-PL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Oferowany program Carwert jest aplikacją modułową posiada dwa główne moduły: </a:t>
            </a: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ERE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- kosztorysowanie napraw i </a:t>
            </a: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AWIX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- wycena wartości oraz dwa moduły wspomagające. Dla użytkowników zajmujących się naprawami blacharsko-lakierniczymi najbardziej przydatny jest moduł kalkulacyjny Eurotax Repair Estimate (ERE).</a:t>
            </a:r>
          </a:p>
        </p:txBody>
      </p:sp>
    </p:spTree>
    <p:extLst>
      <p:ext uri="{BB962C8B-B14F-4D97-AF65-F5344CB8AC3E}">
        <p14:creationId xmlns:p14="http://schemas.microsoft.com/office/powerpoint/2010/main" val="3715999846"/>
      </p:ext>
    </p:extLst>
  </p:cSld>
  <p:clrMapOvr>
    <a:masterClrMapping/>
  </p:clrMapOvr>
  <p:transition spd="med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Prostokąt 1"/>
          <p:cNvSpPr>
            <a:spLocks noChangeArrowheads="1"/>
          </p:cNvSpPr>
          <p:nvPr/>
        </p:nvSpPr>
        <p:spPr bwMode="auto">
          <a:xfrm>
            <a:off x="1703389" y="260351"/>
            <a:ext cx="8785225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 b="1" dirty="0">
                <a:solidFill>
                  <a:srgbClr val="000000"/>
                </a:solidFill>
                <a:latin typeface="Arial" panose="020B0604020202020204" pitchFamily="34" charset="0"/>
              </a:rPr>
              <a:t>Zasady sporządzania dokumentacji szkód komunikacyjnych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l-PL" altLang="pl-PL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 b="1" dirty="0">
                <a:solidFill>
                  <a:srgbClr val="000000"/>
                </a:solidFill>
                <a:latin typeface="Arial" panose="020B0604020202020204" pitchFamily="34" charset="0"/>
              </a:rPr>
              <a:t>Szkoda komunikacyjna </a:t>
            </a:r>
            <a:r>
              <a:rPr lang="pl-PL" altLang="pl-PL" sz="1800" dirty="0">
                <a:solidFill>
                  <a:srgbClr val="000000"/>
                </a:solidFill>
                <a:latin typeface="Arial" panose="020B0604020202020204" pitchFamily="34" charset="0"/>
              </a:rPr>
              <a:t>to zdarzenie losowe związane z pojazdem mechanicznym, jego właścicielem, użytkownikiem, kierującym lub innym uczestnikiem (osobą czy też elementem mienia), skutkujące szkodą na osobie bądź też powstałą w jego mieniu.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 dirty="0">
                <a:solidFill>
                  <a:srgbClr val="000000"/>
                </a:solidFill>
                <a:latin typeface="Arial" panose="020B0604020202020204" pitchFamily="34" charset="0"/>
              </a:rPr>
              <a:t>W polskim systemie prawnym szkody komunikacyjne można zakwalifikować jako: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l-PL" altLang="pl-PL" sz="1800" dirty="0">
                <a:solidFill>
                  <a:srgbClr val="000000"/>
                </a:solidFill>
                <a:latin typeface="Arial" panose="020B0604020202020204" pitchFamily="34" charset="0"/>
              </a:rPr>
              <a:t> powstałe i rozliczane w ramach obowiązkowego ubezpieczenia (OC),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l-PL" altLang="pl-PL" sz="1800" dirty="0">
                <a:solidFill>
                  <a:srgbClr val="000000"/>
                </a:solidFill>
                <a:latin typeface="Arial" panose="020B0604020202020204" pitchFamily="34" charset="0"/>
              </a:rPr>
              <a:t> powstałe i rozliczane w ramach dobrowolnego ubezpieczenia (AC).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 dirty="0">
                <a:solidFill>
                  <a:srgbClr val="000000"/>
                </a:solidFill>
                <a:latin typeface="Arial" panose="020B0604020202020204" pitchFamily="34" charset="0"/>
              </a:rPr>
              <a:t>     Każdy zakład ubezpieczeniowy ma komórki organizacyjne zajmujące się likwidacją szkód w pojazdach samochodowych. Likwidatorzy dokonują oględzin uszkodzonego samochodu oraz sporządzają protokół, w którym opisują uszkodzenia. Oględziny likwidatora są niezbędne do uzyskania odszkodowania.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 b="1" dirty="0">
                <a:solidFill>
                  <a:srgbClr val="000000"/>
                </a:solidFill>
                <a:latin typeface="Arial" panose="020B0604020202020204" pitchFamily="34" charset="0"/>
              </a:rPr>
              <a:t>Dokumentację szkody najczęściej obejmuje: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l-PL" altLang="pl-PL" sz="1800" dirty="0">
                <a:solidFill>
                  <a:srgbClr val="000000"/>
                </a:solidFill>
                <a:latin typeface="Arial" panose="020B0604020202020204" pitchFamily="34" charset="0"/>
              </a:rPr>
              <a:t> oświadczenie sprawcy z miejsca zdarzenia lub dane dotyczące sprawcy oraz jego polisy ubezpieczenia (lub wspólne oświadczenie o zdarzeniu drogowym),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l-PL" altLang="pl-PL" sz="1800" dirty="0">
                <a:solidFill>
                  <a:srgbClr val="000000"/>
                </a:solidFill>
                <a:latin typeface="Arial" panose="020B0604020202020204" pitchFamily="34" charset="0"/>
              </a:rPr>
              <a:t> dokumenty potwierdzające tożsamość kierowcy (dowód osobisty, prawo jazdy),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l-PL" altLang="pl-PL" sz="1800" dirty="0">
                <a:solidFill>
                  <a:srgbClr val="000000"/>
                </a:solidFill>
                <a:latin typeface="Arial" panose="020B0604020202020204" pitchFamily="34" charset="0"/>
              </a:rPr>
              <a:t> dokumenty pojazdu (dowód rejestracyjny, kartę pojazdu),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l-PL" altLang="pl-PL" sz="1800" dirty="0">
                <a:solidFill>
                  <a:srgbClr val="000000"/>
                </a:solidFill>
                <a:latin typeface="Arial" panose="020B0604020202020204" pitchFamily="34" charset="0"/>
              </a:rPr>
              <a:t> zgłoszenie szkody w pojeździe z ubezpieczenia OC lub AC (w razie kradzieży)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l-PL" altLang="pl-PL" sz="1800" dirty="0">
                <a:solidFill>
                  <a:srgbClr val="000000"/>
                </a:solidFill>
                <a:latin typeface="Arial" panose="020B0604020202020204" pitchFamily="34" charset="0"/>
              </a:rPr>
              <a:t> protokół oględzin pojazdu z dokumentacją fotograficzną,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l-PL" altLang="pl-PL" sz="1800" dirty="0">
                <a:solidFill>
                  <a:srgbClr val="000000"/>
                </a:solidFill>
                <a:latin typeface="Arial" panose="020B0604020202020204" pitchFamily="34" charset="0"/>
              </a:rPr>
              <a:t> wycenę wartości rynkowej lub pozostałości,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l-PL" altLang="pl-PL" sz="1800" dirty="0">
                <a:solidFill>
                  <a:srgbClr val="000000"/>
                </a:solidFill>
                <a:latin typeface="Arial" panose="020B0604020202020204" pitchFamily="34" charset="0"/>
              </a:rPr>
              <a:t> kosztorys naprawy,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l-PL" altLang="pl-PL" sz="1800" dirty="0">
                <a:solidFill>
                  <a:srgbClr val="000000"/>
                </a:solidFill>
                <a:latin typeface="Arial" panose="020B0604020202020204" pitchFamily="34" charset="0"/>
              </a:rPr>
              <a:t> arkusz opłacalności likwidowanej szkody,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l-PL" altLang="pl-PL" sz="1800" dirty="0">
                <a:solidFill>
                  <a:srgbClr val="000000"/>
                </a:solidFill>
                <a:latin typeface="Arial" panose="020B0604020202020204" pitchFamily="34" charset="0"/>
              </a:rPr>
              <a:t> w przypadku szkody osobowej: posiadaną dokumentację medyczną dotyczącą leczenia po wypadku (ewentualnie z leczenia przed wypadkiem).</a:t>
            </a:r>
          </a:p>
        </p:txBody>
      </p:sp>
    </p:spTree>
    <p:extLst>
      <p:ext uri="{BB962C8B-B14F-4D97-AF65-F5344CB8AC3E}">
        <p14:creationId xmlns:p14="http://schemas.microsoft.com/office/powerpoint/2010/main" val="989224313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86"/>
          <a:stretch>
            <a:fillRect/>
          </a:stretch>
        </p:blipFill>
        <p:spPr bwMode="auto">
          <a:xfrm>
            <a:off x="2135188" y="30163"/>
            <a:ext cx="369411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0" t="58624" r="12326"/>
          <a:stretch>
            <a:fillRect/>
          </a:stretch>
        </p:blipFill>
        <p:spPr bwMode="auto">
          <a:xfrm>
            <a:off x="6456363" y="1"/>
            <a:ext cx="370046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Prostokąt 3"/>
          <p:cNvSpPr>
            <a:spLocks noChangeArrowheads="1"/>
          </p:cNvSpPr>
          <p:nvPr/>
        </p:nvSpPr>
        <p:spPr bwMode="auto">
          <a:xfrm>
            <a:off x="1703389" y="2333626"/>
            <a:ext cx="87852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Moduł </a:t>
            </a: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ERE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służy do wykonania kosztorysu naprawy samochodu na podstawie danych uzyskanych od producenta pojazdu. Dane modułu są systematycznie aktualizowane - jest uzupełniana baza nowych pojazdów i normy czasowe wymiany elementów oraz uaktualniane ceny części zamiennych. Z modułu korzystają towarzystwa ubezpieczeniowe i warsztaty naprawcze.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Moduł </a:t>
            </a: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AWIX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- wycena wartości - służy do wyceny wartości rynkowej pojazdu na podstawie danych uzyskanych od importerów pojazdów, z monitoringu giełd samochodowych, firm leasingowych, sieci sprzedaży, portali internetowych itp. Dane te są okresowo aktualizowane z różną częstotliwością. Moduł ten jest wykorzystywany szczególnie podczas likwidacji szkód komunikacyjnych.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MONEX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jest modułem wspomagającym, który współpracuje z modułem ERE. Umożliwia najkorzystniejsze obliczenie kosztu naprawy, korzystając z części niezależnych dostawców. Wynik optymalizacji jest przekazywany do modułu ERB.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Moduł pozostałości 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umożliwia wyliczenie wartości pozostałości pojazdu w przypadku, gdy zostanie przekroczony próg ekonomicznej opłacalności naprawy samochodu. </a:t>
            </a:r>
          </a:p>
        </p:txBody>
      </p:sp>
    </p:spTree>
    <p:extLst>
      <p:ext uri="{BB962C8B-B14F-4D97-AF65-F5344CB8AC3E}">
        <p14:creationId xmlns:p14="http://schemas.microsoft.com/office/powerpoint/2010/main" val="3210351131"/>
      </p:ext>
    </p:extLst>
  </p:cSld>
  <p:clrMapOvr>
    <a:masterClrMapping/>
  </p:clrMapOvr>
  <p:transition spd="med"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Prostokąt 1"/>
          <p:cNvSpPr>
            <a:spLocks noChangeArrowheads="1"/>
          </p:cNvSpPr>
          <p:nvPr/>
        </p:nvSpPr>
        <p:spPr bwMode="auto">
          <a:xfrm>
            <a:off x="1774825" y="188914"/>
            <a:ext cx="87137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Posługiwanie się programem wy maga znajomości operacji napraw, ich oznaczania i zasad stosowania. Są te skróty literowe pochodzące od pierwszych liter słów polskich lub litery w połączeniu z cyframi.</a:t>
            </a:r>
          </a:p>
        </p:txBody>
      </p:sp>
      <p:pic>
        <p:nvPicPr>
          <p:cNvPr id="819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111251"/>
            <a:ext cx="4826000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9" y="3052763"/>
            <a:ext cx="3635375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953499"/>
      </p:ext>
    </p:extLst>
  </p:cSld>
  <p:clrMapOvr>
    <a:masterClrMapping/>
  </p:clrMapOvr>
  <p:transition spd="med"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188914"/>
            <a:ext cx="6480175" cy="654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485492"/>
      </p:ext>
    </p:extLst>
  </p:cSld>
  <p:clrMapOvr>
    <a:masterClrMapping/>
  </p:clrMapOvr>
  <p:transition spd="med"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rostokąt 1"/>
          <p:cNvSpPr>
            <a:spLocks noChangeArrowheads="1"/>
          </p:cNvSpPr>
          <p:nvPr/>
        </p:nvSpPr>
        <p:spPr bwMode="auto">
          <a:xfrm>
            <a:off x="1703389" y="260350"/>
            <a:ext cx="878522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W razie likwidacji szkody w pierwszej kolejności należy prawidłowo zidentyfikować pojazd w bazie danych Eurotax. Pomocny jest w tym program Carwert, który umożliwia identyfikację pojazdu korzystając z jednej z trzech podanych metod wyboru samochodu z bazy Eurotax: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wybór pojazdu poprzez wprowadzenie numeru VIN,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wybór pojazdu poprzez wprowadzenie kodu EC pojazdu (kod EC to indywidualny identyfikator pojazdu),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wybór pojazdu poprzez manualne wskazanie: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rodzaju pojazdu - wybór z listy pojazdów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marki pojazdu - wybór z listy producentów,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modelu pojazdu - wybór z listy modeli,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typu pojazdu - wybór z listy typów.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l-PL" altLang="pl-PL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Okno wyboru typu pojazdu zawiera: nazwę typu, okres dostępności, rodzaj nadwozia, liczbę drzwi, liczbę cylindrów, układ cylindrów, rodzaj skrzyni biegów, pojemność i moc silnika, informacje o katalizatorze, zakres dostępnych danych itp.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Po dokonaniu identyfikacji należy ustalić wartość rynkową nieuszkodzonego samochodu (lub wprowadzić ją ręcznie). Następnie można przystąpić do wykonania kosztorysu naprawy.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l-PL" altLang="pl-P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259025"/>
      </p:ext>
    </p:extLst>
  </p:cSld>
  <p:clrMapOvr>
    <a:masterClrMapping/>
  </p:clrMapOvr>
  <p:transition spd="med"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Prostokąt 1"/>
          <p:cNvSpPr>
            <a:spLocks noChangeArrowheads="1"/>
          </p:cNvSpPr>
          <p:nvPr/>
        </p:nvSpPr>
        <p:spPr bwMode="auto">
          <a:xfrm>
            <a:off x="1703389" y="0"/>
            <a:ext cx="8713787" cy="701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Po identyfikacji następuje kalkulacja naprawy. Przed uruchomieniem modułu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ERE — kalkulacja naprawy należy: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• wybrać wariant lakierowania i przygotowania do lakierowania,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• określić dodatkowe parametry lakierowania zgodnie z Eurotax;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określić stawkę roboczogodziny,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• określić stawkę rabatową i VAT.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W celu zoptymalizowania kosztów naprawy stosuje się moduł MONEX, wykorzystujący bazę części niezależnych dostawców i określony profil optymalizacji. Profil ten zawiera algorytm doboru części w zależności od wieku pojazdu, tzn. z jakiej grupy jakościowej pochodzą te części i od jakich dostawców oraz według jakiej reguły (najlepsze czy najtańsze) mają być one dobierane w danej kategorii wiekowej. Wykonanie optymalizacji powoduje, że w programie Carwert pojawia się drugi kosztorys (zoptymalizowany).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l-PL" altLang="pl-PL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Jeżeli po wykonaniu kosztorysu stwierdzono, że naprawa nie jest ekonomicznie uzasadniona, możliwe jest automatyczne wyliczenie wartości pozostałości pojazdu. W programie Carwert dostępna jest funkcja</a:t>
            </a: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 ANALIZA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, informująca użytkownika, jaki procent wartości pojazdu stanowi koszt naprawy. Funkcja ta umożliwia wykonanie takiej symulacji dla trzech różnych stawek za roboczogodzinę. Jeżeli stosunek kosztów naprawy do wartości pojazdu w stanie nieuszkodzonym przekroczy próg, powyżej którego naprawa jest ekonomicznie nieuzasadniona, użytkownik może dokonać wyceny pozostałości pojazdu w celu określenia wartości szkody całkowitej.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Moduł Pozostałości 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(w programie Carwert), na podstawie kosztorysu naprawy (zakresu uszkodzeń), umożliwia w sposób automatyczny określenie zniszczenia poszczególnych zespołów samochodu.</a:t>
            </a:r>
          </a:p>
        </p:txBody>
      </p:sp>
    </p:spTree>
    <p:extLst>
      <p:ext uri="{BB962C8B-B14F-4D97-AF65-F5344CB8AC3E}">
        <p14:creationId xmlns:p14="http://schemas.microsoft.com/office/powerpoint/2010/main" val="4068956742"/>
      </p:ext>
    </p:extLst>
  </p:cSld>
  <p:clrMapOvr>
    <a:masterClrMapping/>
  </p:clrMapOvr>
  <p:transition spd="med"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88914"/>
            <a:ext cx="4460875" cy="649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3" y="188913"/>
            <a:ext cx="4462462" cy="642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804179"/>
      </p:ext>
    </p:extLst>
  </p:cSld>
  <p:clrMapOvr>
    <a:masterClrMapping/>
  </p:clrMapOvr>
  <p:transition spd="med"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92088"/>
            <a:ext cx="4262437" cy="444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4" y="192088"/>
            <a:ext cx="4535487" cy="666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044993"/>
      </p:ext>
    </p:extLst>
  </p:cSld>
  <p:clrMapOvr>
    <a:masterClrMapping/>
  </p:clrMapOvr>
  <p:transition spd="med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Prostokąt 1"/>
          <p:cNvSpPr>
            <a:spLocks noChangeArrowheads="1"/>
          </p:cNvSpPr>
          <p:nvPr/>
        </p:nvSpPr>
        <p:spPr bwMode="auto">
          <a:xfrm>
            <a:off x="1774825" y="188914"/>
            <a:ext cx="864235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Protokół oględzin pojazdu powinien zawierać: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identyfikację samochodu z prawnego i technicznego punktu widzenia,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identyfikację wyposażenia dodatkowego samochodu,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identyfikację stopnia zużycia samochodu i ewentualnych jego wcześniej szych napraw,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kwalifikację uszkodzeń do wymiany, do naprawy, z podaniem zakresu, rozmiaru i uzasadnieniem podjętych decyzji,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ewentualną identyfikację uszkodzeń niezwiązanych z rozpatrywanym wypadkiem,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dokumentację fotograficzną obejmującą pełne wizualne udokumentowanie rozmiaru powstałych uszkodzeń oraz nieuszkodzonych obszarów samochodu (wskazane jest użycie aparatu fotograficznego z funkcją zoom lub z wymiennym kompletem obiektywów - co najmniej jeden szerokokątny i drugi długoogniskowy).</a:t>
            </a: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26" y="4005263"/>
            <a:ext cx="5033963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009448"/>
      </p:ext>
    </p:extLst>
  </p:cSld>
  <p:clrMapOvr>
    <a:masterClrMapping/>
  </p:clrMapOvr>
  <p:transition spd="med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363" y="188914"/>
            <a:ext cx="4356100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1085"/>
      </p:ext>
    </p:extLst>
  </p:cSld>
  <p:clrMapOvr>
    <a:masterClrMapping/>
  </p:clrMapOvr>
  <p:transition spd="med"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82564"/>
            <a:ext cx="4344987" cy="641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182564"/>
            <a:ext cx="4287837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918647"/>
      </p:ext>
    </p:extLst>
  </p:cSld>
  <p:clrMapOvr>
    <a:masterClrMapping/>
  </p:clrMapOvr>
  <p:transition spd="med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88914"/>
            <a:ext cx="4267200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260350"/>
            <a:ext cx="4202112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538579"/>
      </p:ext>
    </p:extLst>
  </p:cSld>
  <p:clrMapOvr>
    <a:masterClrMapping/>
  </p:clrMapOvr>
  <p:transition spd="med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15888"/>
            <a:ext cx="46101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674645"/>
      </p:ext>
    </p:extLst>
  </p:cSld>
  <p:clrMapOvr>
    <a:masterClrMapping/>
  </p:clrMapOvr>
  <p:transition spd="med"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Prostokąt 1"/>
          <p:cNvSpPr>
            <a:spLocks noChangeArrowheads="1"/>
          </p:cNvSpPr>
          <p:nvPr/>
        </p:nvSpPr>
        <p:spPr bwMode="auto">
          <a:xfrm>
            <a:off x="1774825" y="212726"/>
            <a:ext cx="8642350" cy="646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Zasady likwidacji szkód komunikacyjnych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l-PL" altLang="pl-PL" sz="18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Procedura likwidacji szkody rozpoczyna się w momencie jej zgłoszenia ubezpieczycielowi, co powinno nastąpić niezwłocznie po zdarzeniu. Sposób zgłaszania jest uzależniony od tego, czy odszkodowanie będzie obciążało OC sprawcy, czy własne AC.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W pierwszym przypadku należy powiadomić ubezpieczyciela sprawcy o szkodzie i jej rozmiarach, w drugim - ubezpieczyciela poszkodowanego o zdarzeniu wraz z wnioskiem o likwidację szkody.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</a:rPr>
              <a:t>Szkoda może mieć charakter: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rzeczowy i polegać na uszkodzeniu lub zniszczeniu mienia - taką szkodę określamy mianem szkody w pojeździe,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 osobowy i polegać na uszkodzeniu ciała, spowodowaniu rozstroju zdrowia, a nawet śmierci osoby poszkodowanej - taką szkodę określamy mianem szkody na osobie lub szkody osobowej.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l-PL" altLang="pl-PL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W przypadku OC likwidacja szkody odbywa się zgodnie z obowiązującymi przepisami prawa, natomiast w przypadku AC — na podstawie ogólnych warunków ubezpieczenia.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l-PL" altLang="pl-PL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Zgłaszając roszczenie odszkodowawcze należy przedstawić wszystkie dowody okoliczności powstania szkody. Każdy fakt podany przez zgłaszającego musi być odpowiednio udowodniony i udokumentowany.</a:t>
            </a:r>
          </a:p>
        </p:txBody>
      </p:sp>
    </p:spTree>
    <p:extLst>
      <p:ext uri="{BB962C8B-B14F-4D97-AF65-F5344CB8AC3E}">
        <p14:creationId xmlns:p14="http://schemas.microsoft.com/office/powerpoint/2010/main" val="208716934"/>
      </p:ext>
    </p:extLst>
  </p:cSld>
  <p:clrMapOvr>
    <a:masterClrMapping/>
  </p:clrMapOvr>
  <p:transition spd="med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260351"/>
            <a:ext cx="4913313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2678114"/>
            <a:ext cx="4932363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Prostokąt 3"/>
          <p:cNvSpPr>
            <a:spLocks noChangeArrowheads="1"/>
          </p:cNvSpPr>
          <p:nvPr/>
        </p:nvSpPr>
        <p:spPr bwMode="auto">
          <a:xfrm>
            <a:off x="1703389" y="4941889"/>
            <a:ext cx="87852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</a:rPr>
              <a:t>Po przeanalizowaniu dokumentacji wylicza się, według przyjętej procedury, liczbę punktów znaczeniowych i kwalifikuje szkodę jako prostą lub złożoną. Kwalifikacja ta jest podstawą likwidacji szkody i wypłaty należnego odszkodowania lub dalszego postępowania dochodzeniowego. Jeżeli wystąpi uzasadnione podejrzenie o wyłudzenie odszkodowania, sprawa jest kierowana do sądu.</a:t>
            </a:r>
          </a:p>
        </p:txBody>
      </p:sp>
    </p:spTree>
    <p:extLst>
      <p:ext uri="{BB962C8B-B14F-4D97-AF65-F5344CB8AC3E}">
        <p14:creationId xmlns:p14="http://schemas.microsoft.com/office/powerpoint/2010/main" val="2397492633"/>
      </p:ext>
    </p:extLst>
  </p:cSld>
  <p:clrMapOvr>
    <a:masterClrMapping/>
  </p:clrMapOvr>
  <p:transition spd="med" advClick="0"/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CC"/>
        </a:solidFill>
        <a:ln w="19050" cap="flat" cmpd="sng" algn="ctr">
          <a:solidFill>
            <a:srgbClr val="99CCFF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990000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CC"/>
        </a:solidFill>
        <a:ln w="19050" cap="flat" cmpd="sng" algn="ctr">
          <a:solidFill>
            <a:srgbClr val="99CCFF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990000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2408</Words>
  <Application>Microsoft Office PowerPoint</Application>
  <PresentationFormat>Panoramiczny</PresentationFormat>
  <Paragraphs>110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Wingdings</vt:lpstr>
      <vt:lpstr>Motyw pakietu Office</vt:lpstr>
      <vt:lpstr>Projekt domyślny</vt:lpstr>
      <vt:lpstr>Zasady sporządzania dokumentacji szkód komunikacyjnych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Zasady sporządzania dokumentacji szkód komunikacyjnych</dc:title>
  <dc:creator>muszynski@rolnik.edu.pl</dc:creator>
  <cp:lastModifiedBy>muszynski@rolnik.edu.pl</cp:lastModifiedBy>
  <cp:revision>2</cp:revision>
  <dcterms:created xsi:type="dcterms:W3CDTF">2020-09-27T17:01:51Z</dcterms:created>
  <dcterms:modified xsi:type="dcterms:W3CDTF">2020-09-27T17:03:06Z</dcterms:modified>
</cp:coreProperties>
</file>