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3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4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10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5496-C034-4195-B9A3-92F65F49E84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10924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6833-C572-4DDD-8AB0-8DA5611E8A8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51619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DB61-D4DD-49E3-A9FC-66558F00BB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91821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76D33-DEDF-4396-AE58-59CDAC4C587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89873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D2F5-7447-4A3D-8D38-1B997913CF5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617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5B58-6842-47C2-8A36-14162E4E4D6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3069"/>
      </p:ext>
    </p:extLst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7411-50F7-41EB-9ED3-9F816498072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42064"/>
      </p:ext>
    </p:extLst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40A1E-3941-4090-9048-E2947C3C6C6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79593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239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CDB4-6D5B-4862-81EF-1808C834350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5492"/>
      </p:ext>
    </p:extLst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EEB6-48AE-4664-BA12-233EAD4D7BB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04531"/>
      </p:ext>
    </p:extLst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CA71-60AA-4B31-B7F6-A894A77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6056"/>
      </p:ext>
    </p:extLst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841F-CC51-42C4-AC7B-6BEF11B47A6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7155"/>
      </p:ext>
    </p:extLst>
  </p:cSld>
  <p:clrMapOvr>
    <a:masterClrMapping/>
  </p:clrMapOvr>
  <p:transition spd="med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49B0-CB3B-4DCD-8F8D-B12BA370952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9366"/>
      </p:ext>
    </p:extLst>
  </p:cSld>
  <p:clrMapOvr>
    <a:masterClrMapping/>
  </p:clrMapOvr>
  <p:transition spd="med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B518-0C35-447B-8FD8-9EBFE464E33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41064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30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2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0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9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74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9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A92A-D9C8-45CF-A20C-42207A870918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7D37-55CF-4A33-ABCA-EEB5F74B8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3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wzorzec stylu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wzorce stylu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8F4DA-21FA-4A0E-B8C0-C9645D16326A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8146" y="1164291"/>
            <a:ext cx="10348332" cy="285014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Przepisy prawa dotyczące obrotu pojazdami samochodowymi, zespołami konstrukcyjnymi i częściami </a:t>
            </a:r>
            <a:r>
              <a:rPr lang="pl-PL" alt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zamiennymi</a:t>
            </a:r>
            <a:endParaRPr lang="pl-PL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rostokąt 1"/>
          <p:cNvSpPr>
            <a:spLocks noChangeArrowheads="1"/>
          </p:cNvSpPr>
          <p:nvPr/>
        </p:nvSpPr>
        <p:spPr bwMode="auto">
          <a:xfrm>
            <a:off x="1774825" y="1"/>
            <a:ext cx="8642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Przepisy prawa dotyczące obrotu pojazdami samochodowymi, zespołami konstrukcyjnymi i częściami zamiennymi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Polsce przeważająca część produkowanych i importowanych samochodów jest sprzedawana w rozbudowanej sieci autoryzowanych punktów sprzedaży.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Nabycie nowego samochodu przez konsumenta stanowi typowy przykład umowy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ramach tzw. sprzedaży konsumenckiej i podlega regulacji ustawy z dnia 27 lipca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2002 r. o szczególnych warunkach sprzedaży.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 Innym przepisem, który reguluje rynek motoryzacyjny w zakresie dystrybucji, sprzedaży oraz serwisowania samochodów jest Rozporządzenie (WE) Nr 1400/2002 z dnia 31 lipca 2002 r. w sprawie stosowania art. 81 ust. 3 Traktatu do grup wertykalnych porozumień i praktyk uzgodnionych w sektorze pojazdów samochodowych.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Celem nowych unormowań prawnych jest zapewnienie niezależnym warsztatom możliwości konkurowania z serwisami autoryzowanymi, a klientom - dostępu do wysokiej jakości usług serwisowych.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/>
          <a:stretch>
            <a:fillRect/>
          </a:stretch>
        </p:blipFill>
        <p:spPr bwMode="auto">
          <a:xfrm>
            <a:off x="4079876" y="4487864"/>
            <a:ext cx="44799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64512"/>
      </p:ext>
    </p:extLst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rostokąt 1"/>
          <p:cNvSpPr>
            <a:spLocks noChangeArrowheads="1"/>
          </p:cNvSpPr>
          <p:nvPr/>
        </p:nvSpPr>
        <p:spPr bwMode="auto">
          <a:xfrm>
            <a:off x="1703388" y="228601"/>
            <a:ext cx="8856662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Przepisy rozporządzenia są korzystne dla konsumentów, którzy mogą kupować samochody różnych marek w jednym punkcie sprzedaży. Przed wejściem w życie rozporządzenia, mimo takiej możliwości, dystrybutorzy rzadko z niej korzystali.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Producenci uważali ten rodzaj sprzedaży za nieopłacalny. Żądali, aby sprzedaż ich samochodów była prowadzona przez wydzieloną firmę, która posiada własny personel techniczny i zarządzający.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Rozporządzenie dało sprzedawcom możliwość wyboru firm i podpisywania z nimi umów, na podstawie których świadczą usługi serwisowe. Przed wejściem w życie tych przepisów dostawca samochodów mógł zobowiązać sprzedawcę do prowadzenia stacji serwisowej dla sprzedawanych samochodów.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Nowe przepisy wprowadziły obowiązek zapewnienia niezależnym przedsiębiorcom prowadzącym stacje serwisowe dostępu do informacji technicznych, narzędzi, sprzętu i usług szkoleniowych. Rozporządzenie zabrania producentom ograniczania prawa do sprzedaży części zamiennych niezależnym warsztatom przez autoryzowane serwisy.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Sprzedawcy mogą też prowadzić sprzedaż poza wyznaczonym miejscem ich działania. Przed wejściem w życie nowych przepisów każdy z nich miał wyznaczony przez producenta obszar sprzedaży i działań marketingowych.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Począwszy od 1 października 2005 r. (gdy przepisy weszły w życie na terenie całej Unii Europejskiej) sprzedawca może otwierać swoje przedstawicielstwa także w innych krajach UE.</a:t>
            </a:r>
          </a:p>
        </p:txBody>
      </p:sp>
    </p:spTree>
    <p:extLst>
      <p:ext uri="{BB962C8B-B14F-4D97-AF65-F5344CB8AC3E}">
        <p14:creationId xmlns:p14="http://schemas.microsoft.com/office/powerpoint/2010/main" val="2215883684"/>
      </p:ext>
    </p:extLst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rostokąt 1"/>
          <p:cNvSpPr>
            <a:spLocks noChangeArrowheads="1"/>
          </p:cNvSpPr>
          <p:nvPr/>
        </p:nvSpPr>
        <p:spPr bwMode="auto">
          <a:xfrm>
            <a:off x="1703389" y="115888"/>
            <a:ext cx="878522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Na podstawie nowych przepisów oddzielono sprzedaż samochodów od usług serwisowania.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Sprzedawca nie musi posiadać własnej stacji obsługi pojazdów, a jedynie podpisaną umowę z co najmniej jednym, autoryzowanym przez producenta, serwisem.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Zarówno autoryzowane stacje serwisowe, jak i niezależne warsztaty, mogą się zaopatrywać w części zamienne u producenta pojazdów, producenta podzespołów używanych do produkcji tych pojazdów, a także u niezależnych producentów oferujących części odpowiadające standardom oryginalnych części zamiennych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porównywalnej jakości.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Rozporządzeniem wprowadzono określenia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: części oryginalne oraz części zamienne o porównywalnej jakości.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 definicji zawartej w rozporządzeniu wynika, że oryginalnymi częściami zamiennymi są nie tylko części oznaczone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logo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producenta pojazdu, lecz także części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wyprodukowane na tej samej linii produkcyjnej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co elementy użyte do produkcji samochodu, oznaczone znakiem towarowym producenta danego podzespołu. Do drugiej kategorii części zamiennych zaliczają się więc części o porównywalnej jakości z oryginalnymi, dostarczone przez niezależnych producentów.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Towarzystwa ubezpieczeniowe zgodnie z GVO (Rozporządzenie Komisji Europejskiej) klasyfikują części zamienne według następujących kategorii: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O - części oryginalne,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Q, P, Z -  części alternatywne.</a:t>
            </a:r>
          </a:p>
        </p:txBody>
      </p:sp>
    </p:spTree>
    <p:extLst>
      <p:ext uri="{BB962C8B-B14F-4D97-AF65-F5344CB8AC3E}">
        <p14:creationId xmlns:p14="http://schemas.microsoft.com/office/powerpoint/2010/main" val="3691009646"/>
      </p:ext>
    </p:extLst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rostokąt 1"/>
          <p:cNvSpPr>
            <a:spLocks noChangeArrowheads="1"/>
          </p:cNvSpPr>
          <p:nvPr/>
        </p:nvSpPr>
        <p:spPr bwMode="auto">
          <a:xfrm>
            <a:off x="1703389" y="260351"/>
            <a:ext cx="8713787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O (części oryginalne serwisowe)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- rozpoznawalne po opakowaniu oraz oznaczeniu producenta samochodu, nawet jeśli nie jest ich producentem.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Q (części oryginalne pozostałe)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części oryginalne, dystrybuowane przez ich producentów, bez pośrednictwa koncernów samochodowych.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P (części porównywalnej jakości)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- zamienniki (części nieoryginalne), ale zgodnie z oświadczeniem producenta o odpowiedniej jakości, mające status części o porównywalnej jakości.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Z (zamienniki zwykłe)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pozostałe części nieoryginalne, które nie mają oświadczenia i statusu porównywalnej jakości.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Obecnie autoryzowane serwisy mogą sprzedawać oraz stosować w naprawach obie kategorie części zamiennych, z wyjątkiem napraw gwarancyjnych. W tym przypadku serwisy muszą stosować oryginalne części zamienne, opatrzone logo producenta pojazdu.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 1 maja 2004 r. stacja obsługi nie mogła posiadać w swojej ofercie części, które nie były oznaczone logo producenta pojazdu.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Wejście w życie tych przepisów poprawiło sytuację klienta na rynku usług motoryzacyjnych, który może wybierać spośród części: dostarczanych przez producenta samochodu, rzeczywistego producenta, bądź innego, którego części mają status zamiennych o porównywalnej jakości.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Uległa również poprawie sytuacja producenta części, który może oznaczać wyroby własnym logo, nawet gdy są używane do tzw. pierwszego montażu samochodu.</a:t>
            </a:r>
          </a:p>
        </p:txBody>
      </p:sp>
    </p:spTree>
    <p:extLst>
      <p:ext uri="{BB962C8B-B14F-4D97-AF65-F5344CB8AC3E}">
        <p14:creationId xmlns:p14="http://schemas.microsoft.com/office/powerpoint/2010/main" val="1687148774"/>
      </p:ext>
    </p:extLst>
  </p:cSld>
  <p:clrMapOvr>
    <a:masterClrMapping/>
  </p:clrMapOvr>
  <p:transition spd="med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rostokąt 1"/>
          <p:cNvSpPr>
            <a:spLocks noChangeArrowheads="1"/>
          </p:cNvSpPr>
          <p:nvPr/>
        </p:nvSpPr>
        <p:spPr bwMode="auto">
          <a:xfrm>
            <a:off x="1774825" y="3573463"/>
            <a:ext cx="8713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Obserwacje wizualne części nie wskazują na występowanie różnic między częścią oryginalną producenta samochodu, częścią oryginalną producenta części i częścią o porównywalnej jakości.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Przepisy regulujące działanie rynku motoryzacyjnego w Unii Europejskiej wprowadziły względne ujednolicenie cen samochodów we wszystkich państwach członkowskich, z uwzględnieniem różnic w opodatkowaniu.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Ponadto wzmocniły pozycje sprzedawców w stosunku do producentów samochodów oraz zagwarantowały znacznie korzystniejszą sytuację zarówno serwisom autoryzowanym, jak i niezależnym warsztatom na rynku motoryzacyjnym.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88913"/>
            <a:ext cx="5832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52877"/>
      </p:ext>
    </p:extLst>
  </p:cSld>
  <p:clrMapOvr>
    <a:masterClrMapping/>
  </p:clrMapOvr>
  <p:transition spd="med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rostokąt 1"/>
          <p:cNvSpPr>
            <a:spLocks noChangeArrowheads="1"/>
          </p:cNvSpPr>
          <p:nvPr/>
        </p:nvSpPr>
        <p:spPr bwMode="auto">
          <a:xfrm>
            <a:off x="1703389" y="0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Centralna ewidencja pojazdów i kierowców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Centralna Ewidencja Pojazdów i Kierowców (CEPiK) jest systemem informatycznym, który posiada centralną bazę danych o pojazdach, ich właścicielach i posiadaczach oraz osobach uprawnionych do kierowania pojazdami, jak również o osobach, w stosunku do których orzeczono karę w postaci zakazu prowadzenia pojazdów. Ewidencja jest prowadzona w systemie teleinformatycznym.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Budowę systemu CEPiK rozpoczęto w 2004 r., jednak do połowy 2009 r. nie został on w pełni zrealizowany. System ma chronić interes państwa oraz obywateli w zakresie bezpieczeństwa pojazdów i ich właścicieli, bezpieczeństwa ruchu drogowego oraz udostępniać informacje w nim zawarte przez całą dobę. 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416300"/>
            <a:ext cx="393541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705393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rostokąt 1"/>
          <p:cNvSpPr>
            <a:spLocks noChangeArrowheads="1"/>
          </p:cNvSpPr>
          <p:nvPr/>
        </p:nvSpPr>
        <p:spPr bwMode="auto">
          <a:xfrm>
            <a:off x="1703389" y="188914"/>
            <a:ext cx="87852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Dostęp do informacji w systemie CEPiK ma nie tylko usprawnić i poprawić bezpieczeństwo rejestracji pojazdów i kierowców oraz dokumentów z tym związanych, ale także zwiększyć efektywności pracy Policji przez udostępnianie jej zasobów informacyjnych. </a:t>
            </a: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Ma to ograniczyć zakres negatywnych zjawisk, takich jak: kradzieże samochodów, nielegalny obrót częściami samochodowymi, kradzieże dokumentów oraz oszustwa celne, podatkowe, ubezpieczeniowe itp.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1833"/>
          <a:stretch>
            <a:fillRect/>
          </a:stretch>
        </p:blipFill>
        <p:spPr bwMode="auto">
          <a:xfrm>
            <a:off x="2640014" y="2133601"/>
            <a:ext cx="72723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04174"/>
      </p:ext>
    </p:extLst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Panoramiczny</PresentationFormat>
  <Paragraphs>43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Motyw pakietu Office</vt:lpstr>
      <vt:lpstr>Projekt domyślny</vt:lpstr>
      <vt:lpstr>Przepisy prawa dotyczące obrotu pojazdami samochodowymi, zespołami konstrukcyjnymi i częściami zamiennymi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Przepisy prawa dotyczące obrotu pojazdami samochodowymi, zespołami konstrukcyjnymi i częściami zamiennymi</dc:title>
  <dc:creator>muszynski@rolnik.edu.pl</dc:creator>
  <cp:lastModifiedBy>muszynski@rolnik.edu.pl</cp:lastModifiedBy>
  <cp:revision>1</cp:revision>
  <dcterms:created xsi:type="dcterms:W3CDTF">2020-10-01T20:00:38Z</dcterms:created>
  <dcterms:modified xsi:type="dcterms:W3CDTF">2020-10-01T20:00:55Z</dcterms:modified>
</cp:coreProperties>
</file>